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</p:sldIdLst>
  <p:sldSz cx="18288000" cy="10287000"/>
  <p:notesSz cx="6858000" cy="9144000"/>
  <p:embeddedFontLst>
    <p:embeddedFont>
      <p:font typeface="Carlito" panose="020B0604020202020204" charset="0"/>
      <p:regular r:id="rId12"/>
    </p:embeddedFont>
    <p:embeddedFont>
      <p:font typeface="Gagalin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8.sv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7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9.png"/><Relationship Id="rId5" Type="http://schemas.openxmlformats.org/officeDocument/2006/relationships/image" Target="../media/image10.png"/><Relationship Id="rId10" Type="http://schemas.openxmlformats.org/officeDocument/2006/relationships/image" Target="../media/image18.svg"/><Relationship Id="rId4" Type="http://schemas.openxmlformats.org/officeDocument/2006/relationships/image" Target="../media/image28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6762" y="6719044"/>
            <a:ext cx="18681524" cy="3686014"/>
            <a:chOff x="0" y="0"/>
            <a:chExt cx="23057012" cy="4549332"/>
          </a:xfrm>
        </p:grpSpPr>
        <p:sp>
          <p:nvSpPr>
            <p:cNvPr id="3" name="Freeform 3"/>
            <p:cNvSpPr/>
            <p:nvPr/>
          </p:nvSpPr>
          <p:spPr>
            <a:xfrm>
              <a:off x="-139" y="0"/>
              <a:ext cx="23057025" cy="4549205"/>
            </a:xfrm>
            <a:custGeom>
              <a:avLst/>
              <a:gdLst/>
              <a:ahLst/>
              <a:cxnLst/>
              <a:rect l="l" t="t" r="r" b="b"/>
              <a:pathLst>
                <a:path w="23057025" h="4549205">
                  <a:moveTo>
                    <a:pt x="23040895" y="184404"/>
                  </a:moveTo>
                  <a:cubicBezTo>
                    <a:pt x="23040514" y="123444"/>
                    <a:pt x="23049912" y="6604"/>
                    <a:pt x="23049912" y="6604"/>
                  </a:cubicBezTo>
                  <a:lnTo>
                    <a:pt x="22905004" y="4318"/>
                  </a:lnTo>
                  <a:lnTo>
                    <a:pt x="22699519" y="14097"/>
                  </a:lnTo>
                  <a:cubicBezTo>
                    <a:pt x="22699519" y="14097"/>
                    <a:pt x="22365890" y="-1905"/>
                    <a:pt x="22334013" y="13081"/>
                  </a:cubicBezTo>
                  <a:cubicBezTo>
                    <a:pt x="22302009" y="28067"/>
                    <a:pt x="22236096" y="4318"/>
                    <a:pt x="22236096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3903537"/>
                  </a:lnTo>
                  <a:lnTo>
                    <a:pt x="14363" y="4082353"/>
                  </a:lnTo>
                  <a:cubicBezTo>
                    <a:pt x="14363" y="4082353"/>
                    <a:pt x="-10656" y="4123501"/>
                    <a:pt x="5346" y="4283521"/>
                  </a:cubicBezTo>
                  <a:cubicBezTo>
                    <a:pt x="21348" y="4443541"/>
                    <a:pt x="38620" y="4538791"/>
                    <a:pt x="38620" y="4538791"/>
                  </a:cubicBezTo>
                  <a:lnTo>
                    <a:pt x="122186" y="4539045"/>
                  </a:lnTo>
                  <a:lnTo>
                    <a:pt x="294906" y="4522535"/>
                  </a:lnTo>
                  <a:lnTo>
                    <a:pt x="521855" y="4540061"/>
                  </a:lnTo>
                  <a:lnTo>
                    <a:pt x="760488" y="4549205"/>
                  </a:lnTo>
                  <a:lnTo>
                    <a:pt x="895870" y="4524059"/>
                  </a:lnTo>
                  <a:lnTo>
                    <a:pt x="998105" y="4541331"/>
                  </a:lnTo>
                  <a:lnTo>
                    <a:pt x="22300866" y="4543236"/>
                  </a:lnTo>
                  <a:lnTo>
                    <a:pt x="22543817" y="4543871"/>
                  </a:lnTo>
                  <a:lnTo>
                    <a:pt x="22780673" y="4534219"/>
                  </a:lnTo>
                  <a:lnTo>
                    <a:pt x="22966981" y="4545014"/>
                  </a:lnTo>
                  <a:lnTo>
                    <a:pt x="23044452" y="4545268"/>
                  </a:lnTo>
                  <a:lnTo>
                    <a:pt x="23044832" y="4397313"/>
                  </a:lnTo>
                  <a:lnTo>
                    <a:pt x="23045086" y="4283648"/>
                  </a:lnTo>
                  <a:lnTo>
                    <a:pt x="23037212" y="4078162"/>
                  </a:lnTo>
                  <a:lnTo>
                    <a:pt x="23046101" y="3910014"/>
                  </a:lnTo>
                  <a:lnTo>
                    <a:pt x="23047879" y="669671"/>
                  </a:lnTo>
                  <a:lnTo>
                    <a:pt x="23057025" y="422656"/>
                  </a:lnTo>
                  <a:cubicBezTo>
                    <a:pt x="23057025" y="422656"/>
                    <a:pt x="23041023" y="245110"/>
                    <a:pt x="23040641" y="184150"/>
                  </a:cubicBezTo>
                  <a:close/>
                </a:path>
              </a:pathLst>
            </a:custGeom>
            <a:solidFill>
              <a:srgbClr val="F3D4B7"/>
            </a:solidFill>
          </p:spPr>
        </p:sp>
      </p:grpSp>
      <p:sp>
        <p:nvSpPr>
          <p:cNvPr id="4" name="Freeform 4"/>
          <p:cNvSpPr/>
          <p:nvPr/>
        </p:nvSpPr>
        <p:spPr>
          <a:xfrm rot="5400000">
            <a:off x="2300006" y="500930"/>
            <a:ext cx="6876010" cy="9418622"/>
          </a:xfrm>
          <a:custGeom>
            <a:avLst/>
            <a:gdLst/>
            <a:ahLst/>
            <a:cxnLst/>
            <a:rect l="l" t="t" r="r" b="b"/>
            <a:pathLst>
              <a:path w="6876010" h="9418622">
                <a:moveTo>
                  <a:pt x="0" y="9418622"/>
                </a:moveTo>
                <a:lnTo>
                  <a:pt x="0" y="0"/>
                </a:lnTo>
                <a:lnTo>
                  <a:pt x="6876010" y="0"/>
                </a:lnTo>
                <a:lnTo>
                  <a:pt x="6876010" y="9418622"/>
                </a:lnTo>
                <a:lnTo>
                  <a:pt x="0" y="9418622"/>
                </a:lnTo>
                <a:close/>
              </a:path>
            </a:pathLst>
          </a:custGeom>
          <a:blipFill>
            <a:blip r:embed="rId2"/>
            <a:stretch>
              <a:fillRect l="-24562" t="-27067" r="-1391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17493" y="6386769"/>
            <a:ext cx="9029829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552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Circuit &amp; Systems Project | LTspice Simulation</a:t>
            </a:r>
          </a:p>
          <a:p>
            <a:pPr algn="ctr">
              <a:lnSpc>
                <a:spcPts val="4618"/>
              </a:lnSpc>
            </a:pPr>
            <a:r>
              <a:rPr lang="en-US" sz="3552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AKSHAT KUMAR (12240080)</a:t>
            </a:r>
          </a:p>
          <a:p>
            <a:pPr algn="ctr">
              <a:lnSpc>
                <a:spcPts val="4618"/>
              </a:lnSpc>
            </a:pPr>
            <a:r>
              <a:rPr lang="en-US" sz="3552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AYUSH KUMAR MISHRA (12240340)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7493" y="2678154"/>
            <a:ext cx="8641036" cy="273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8"/>
              </a:lnSpc>
            </a:pPr>
            <a:r>
              <a:rPr lang="en-US" sz="7098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Buck Converter Based EV Charging System</a:t>
            </a:r>
          </a:p>
        </p:txBody>
      </p:sp>
      <p:sp>
        <p:nvSpPr>
          <p:cNvPr id="7" name="Freeform 7"/>
          <p:cNvSpPr/>
          <p:nvPr/>
        </p:nvSpPr>
        <p:spPr>
          <a:xfrm>
            <a:off x="3601791" y="1257754"/>
            <a:ext cx="4272439" cy="1028964"/>
          </a:xfrm>
          <a:custGeom>
            <a:avLst/>
            <a:gdLst/>
            <a:ahLst/>
            <a:cxnLst/>
            <a:rect l="l" t="t" r="r" b="b"/>
            <a:pathLst>
              <a:path w="4272439" h="1028964">
                <a:moveTo>
                  <a:pt x="0" y="0"/>
                </a:moveTo>
                <a:lnTo>
                  <a:pt x="4272439" y="0"/>
                </a:lnTo>
                <a:lnTo>
                  <a:pt x="4272439" y="1028964"/>
                </a:lnTo>
                <a:lnTo>
                  <a:pt x="0" y="1028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851700" y="1572710"/>
            <a:ext cx="6190897" cy="7685590"/>
            <a:chOff x="0" y="0"/>
            <a:chExt cx="8254530" cy="10247454"/>
          </a:xfrm>
        </p:grpSpPr>
        <p:sp>
          <p:nvSpPr>
            <p:cNvPr id="9" name="Freeform 9"/>
            <p:cNvSpPr/>
            <p:nvPr/>
          </p:nvSpPr>
          <p:spPr>
            <a:xfrm>
              <a:off x="339149" y="677266"/>
              <a:ext cx="7915381" cy="8884611"/>
            </a:xfrm>
            <a:custGeom>
              <a:avLst/>
              <a:gdLst/>
              <a:ahLst/>
              <a:cxnLst/>
              <a:rect l="l" t="t" r="r" b="b"/>
              <a:pathLst>
                <a:path w="7915381" h="8884611">
                  <a:moveTo>
                    <a:pt x="0" y="0"/>
                  </a:moveTo>
                  <a:lnTo>
                    <a:pt x="7915381" y="0"/>
                  </a:lnTo>
                  <a:lnTo>
                    <a:pt x="7915381" y="8884611"/>
                  </a:lnTo>
                  <a:lnTo>
                    <a:pt x="0" y="8884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6365000">
              <a:off x="252524" y="8904767"/>
              <a:ext cx="1048090" cy="1314220"/>
            </a:xfrm>
            <a:custGeom>
              <a:avLst/>
              <a:gdLst/>
              <a:ahLst/>
              <a:cxnLst/>
              <a:rect l="l" t="t" r="r" b="b"/>
              <a:pathLst>
                <a:path w="1048090" h="1314220">
                  <a:moveTo>
                    <a:pt x="0" y="0"/>
                  </a:moveTo>
                  <a:lnTo>
                    <a:pt x="1048091" y="0"/>
                  </a:lnTo>
                  <a:lnTo>
                    <a:pt x="1048091" y="1314220"/>
                  </a:lnTo>
                  <a:lnTo>
                    <a:pt x="0" y="131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1334654">
              <a:off x="4190314" y="622063"/>
              <a:ext cx="3577772" cy="1481560"/>
            </a:xfrm>
            <a:custGeom>
              <a:avLst/>
              <a:gdLst/>
              <a:ahLst/>
              <a:cxnLst/>
              <a:rect l="l" t="t" r="r" b="b"/>
              <a:pathLst>
                <a:path w="3577772" h="1481560">
                  <a:moveTo>
                    <a:pt x="0" y="0"/>
                  </a:moveTo>
                  <a:lnTo>
                    <a:pt x="3577772" y="0"/>
                  </a:lnTo>
                  <a:lnTo>
                    <a:pt x="3577772" y="1481560"/>
                  </a:lnTo>
                  <a:lnTo>
                    <a:pt x="0" y="1481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6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39640"/>
            <a:ext cx="18288000" cy="5047360"/>
            <a:chOff x="0" y="0"/>
            <a:chExt cx="22571319" cy="6229526"/>
          </a:xfrm>
        </p:grpSpPr>
        <p:sp>
          <p:nvSpPr>
            <p:cNvPr id="3" name="Freeform 3"/>
            <p:cNvSpPr/>
            <p:nvPr/>
          </p:nvSpPr>
          <p:spPr>
            <a:xfrm>
              <a:off x="-139" y="0"/>
              <a:ext cx="22571332" cy="6229399"/>
            </a:xfrm>
            <a:custGeom>
              <a:avLst/>
              <a:gdLst/>
              <a:ahLst/>
              <a:cxnLst/>
              <a:rect l="l" t="t" r="r" b="b"/>
              <a:pathLst>
                <a:path w="22571332" h="6229399">
                  <a:moveTo>
                    <a:pt x="22555203" y="184404"/>
                  </a:moveTo>
                  <a:cubicBezTo>
                    <a:pt x="22554821" y="123444"/>
                    <a:pt x="22564219" y="6604"/>
                    <a:pt x="22564219" y="6604"/>
                  </a:cubicBezTo>
                  <a:lnTo>
                    <a:pt x="22419312" y="4318"/>
                  </a:lnTo>
                  <a:lnTo>
                    <a:pt x="22213827" y="14097"/>
                  </a:lnTo>
                  <a:cubicBezTo>
                    <a:pt x="22213827" y="14097"/>
                    <a:pt x="21880197" y="-1905"/>
                    <a:pt x="21848320" y="13081"/>
                  </a:cubicBezTo>
                  <a:cubicBezTo>
                    <a:pt x="21816316" y="28067"/>
                    <a:pt x="21750404" y="4318"/>
                    <a:pt x="21750404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5583731"/>
                  </a:lnTo>
                  <a:lnTo>
                    <a:pt x="14363" y="5762547"/>
                  </a:lnTo>
                  <a:cubicBezTo>
                    <a:pt x="14363" y="5762547"/>
                    <a:pt x="-10656" y="5803695"/>
                    <a:pt x="5346" y="5963715"/>
                  </a:cubicBezTo>
                  <a:cubicBezTo>
                    <a:pt x="21348" y="6123735"/>
                    <a:pt x="38620" y="6218985"/>
                    <a:pt x="38620" y="6218985"/>
                  </a:cubicBezTo>
                  <a:lnTo>
                    <a:pt x="122186" y="6219239"/>
                  </a:lnTo>
                  <a:lnTo>
                    <a:pt x="294906" y="6202729"/>
                  </a:lnTo>
                  <a:lnTo>
                    <a:pt x="521855" y="6220255"/>
                  </a:lnTo>
                  <a:lnTo>
                    <a:pt x="760488" y="6229399"/>
                  </a:lnTo>
                  <a:lnTo>
                    <a:pt x="895870" y="6204253"/>
                  </a:lnTo>
                  <a:lnTo>
                    <a:pt x="998105" y="6221525"/>
                  </a:lnTo>
                  <a:lnTo>
                    <a:pt x="21815173" y="6223430"/>
                  </a:lnTo>
                  <a:lnTo>
                    <a:pt x="22058124" y="6224065"/>
                  </a:lnTo>
                  <a:lnTo>
                    <a:pt x="22294980" y="6214413"/>
                  </a:lnTo>
                  <a:lnTo>
                    <a:pt x="22481288" y="6225208"/>
                  </a:lnTo>
                  <a:lnTo>
                    <a:pt x="22558757" y="6225462"/>
                  </a:lnTo>
                  <a:lnTo>
                    <a:pt x="22559139" y="6077507"/>
                  </a:lnTo>
                  <a:lnTo>
                    <a:pt x="22559393" y="5963842"/>
                  </a:lnTo>
                  <a:lnTo>
                    <a:pt x="22551519" y="5758356"/>
                  </a:lnTo>
                  <a:lnTo>
                    <a:pt x="22560408" y="5590208"/>
                  </a:lnTo>
                  <a:lnTo>
                    <a:pt x="22562187" y="669671"/>
                  </a:lnTo>
                  <a:lnTo>
                    <a:pt x="22571332" y="422656"/>
                  </a:lnTo>
                  <a:cubicBezTo>
                    <a:pt x="22571332" y="422656"/>
                    <a:pt x="22555330" y="245110"/>
                    <a:pt x="22554948" y="184150"/>
                  </a:cubicBezTo>
                  <a:close/>
                </a:path>
              </a:pathLst>
            </a:custGeom>
            <a:solidFill>
              <a:srgbClr val="B5CCD0"/>
            </a:solidFill>
          </p:spPr>
        </p:sp>
      </p:grpSp>
      <p:sp>
        <p:nvSpPr>
          <p:cNvPr id="4" name="Freeform 4"/>
          <p:cNvSpPr/>
          <p:nvPr/>
        </p:nvSpPr>
        <p:spPr>
          <a:xfrm rot="5400000">
            <a:off x="7786606" y="2138669"/>
            <a:ext cx="2714787" cy="6009661"/>
          </a:xfrm>
          <a:custGeom>
            <a:avLst/>
            <a:gdLst/>
            <a:ahLst/>
            <a:cxnLst/>
            <a:rect l="l" t="t" r="r" b="b"/>
            <a:pathLst>
              <a:path w="2714787" h="6009661">
                <a:moveTo>
                  <a:pt x="0" y="6009662"/>
                </a:moveTo>
                <a:lnTo>
                  <a:pt x="0" y="0"/>
                </a:lnTo>
                <a:lnTo>
                  <a:pt x="2714788" y="0"/>
                </a:lnTo>
                <a:lnTo>
                  <a:pt x="2714788" y="6009662"/>
                </a:lnTo>
                <a:lnTo>
                  <a:pt x="0" y="6009662"/>
                </a:lnTo>
                <a:close/>
              </a:path>
            </a:pathLst>
          </a:custGeom>
          <a:blipFill>
            <a:blip r:embed="rId2"/>
            <a:stretch>
              <a:fillRect l="-85811" t="-137317" r="-23216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113065" y="4159569"/>
            <a:ext cx="3240000" cy="1967861"/>
            <a:chOff x="0" y="0"/>
            <a:chExt cx="2898633" cy="1760527"/>
          </a:xfrm>
        </p:grpSpPr>
        <p:sp>
          <p:nvSpPr>
            <p:cNvPr id="6" name="Freeform 6"/>
            <p:cNvSpPr/>
            <p:nvPr/>
          </p:nvSpPr>
          <p:spPr>
            <a:xfrm>
              <a:off x="-139" y="0"/>
              <a:ext cx="2898645" cy="1760400"/>
            </a:xfrm>
            <a:custGeom>
              <a:avLst/>
              <a:gdLst/>
              <a:ahLst/>
              <a:cxnLst/>
              <a:rect l="l" t="t" r="r" b="b"/>
              <a:pathLst>
                <a:path w="2898645" h="1760400">
                  <a:moveTo>
                    <a:pt x="2882516" y="184404"/>
                  </a:moveTo>
                  <a:cubicBezTo>
                    <a:pt x="2882135" y="123444"/>
                    <a:pt x="2891533" y="6604"/>
                    <a:pt x="2891533" y="6604"/>
                  </a:cubicBezTo>
                  <a:lnTo>
                    <a:pt x="2746626" y="4318"/>
                  </a:lnTo>
                  <a:lnTo>
                    <a:pt x="2541140" y="14097"/>
                  </a:lnTo>
                  <a:cubicBezTo>
                    <a:pt x="2541140" y="14097"/>
                    <a:pt x="2207511" y="-1905"/>
                    <a:pt x="2175634" y="13081"/>
                  </a:cubicBezTo>
                  <a:cubicBezTo>
                    <a:pt x="2143630" y="28067"/>
                    <a:pt x="2077717" y="4318"/>
                    <a:pt x="2077717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114732"/>
                  </a:lnTo>
                  <a:lnTo>
                    <a:pt x="14363" y="1293548"/>
                  </a:lnTo>
                  <a:cubicBezTo>
                    <a:pt x="14363" y="1293548"/>
                    <a:pt x="-10656" y="1334696"/>
                    <a:pt x="5346" y="1494716"/>
                  </a:cubicBezTo>
                  <a:cubicBezTo>
                    <a:pt x="21348" y="1654736"/>
                    <a:pt x="38620" y="1749986"/>
                    <a:pt x="38620" y="1749986"/>
                  </a:cubicBezTo>
                  <a:lnTo>
                    <a:pt x="122186" y="1750240"/>
                  </a:lnTo>
                  <a:lnTo>
                    <a:pt x="294906" y="1733730"/>
                  </a:lnTo>
                  <a:lnTo>
                    <a:pt x="521855" y="1751256"/>
                  </a:lnTo>
                  <a:lnTo>
                    <a:pt x="760488" y="1760400"/>
                  </a:lnTo>
                  <a:lnTo>
                    <a:pt x="895870" y="1735254"/>
                  </a:lnTo>
                  <a:lnTo>
                    <a:pt x="998105" y="1752526"/>
                  </a:lnTo>
                  <a:lnTo>
                    <a:pt x="2142487" y="1754431"/>
                  </a:lnTo>
                  <a:lnTo>
                    <a:pt x="2385438" y="1755066"/>
                  </a:lnTo>
                  <a:lnTo>
                    <a:pt x="2622293" y="1745414"/>
                  </a:lnTo>
                  <a:lnTo>
                    <a:pt x="2808602" y="1756209"/>
                  </a:lnTo>
                  <a:lnTo>
                    <a:pt x="2886072" y="1756463"/>
                  </a:lnTo>
                  <a:lnTo>
                    <a:pt x="2886453" y="1608508"/>
                  </a:lnTo>
                  <a:lnTo>
                    <a:pt x="2886707" y="1494843"/>
                  </a:lnTo>
                  <a:lnTo>
                    <a:pt x="2878833" y="1289357"/>
                  </a:lnTo>
                  <a:lnTo>
                    <a:pt x="2887723" y="1121209"/>
                  </a:lnTo>
                  <a:lnTo>
                    <a:pt x="2889501" y="669671"/>
                  </a:lnTo>
                  <a:lnTo>
                    <a:pt x="2898645" y="422656"/>
                  </a:lnTo>
                  <a:cubicBezTo>
                    <a:pt x="2898645" y="422656"/>
                    <a:pt x="2882643" y="245110"/>
                    <a:pt x="2882262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939406" y="4159569"/>
            <a:ext cx="3240000" cy="1967861"/>
            <a:chOff x="0" y="0"/>
            <a:chExt cx="2898633" cy="1760527"/>
          </a:xfrm>
        </p:grpSpPr>
        <p:sp>
          <p:nvSpPr>
            <p:cNvPr id="8" name="Freeform 8"/>
            <p:cNvSpPr/>
            <p:nvPr/>
          </p:nvSpPr>
          <p:spPr>
            <a:xfrm>
              <a:off x="-139" y="0"/>
              <a:ext cx="2898645" cy="1760400"/>
            </a:xfrm>
            <a:custGeom>
              <a:avLst/>
              <a:gdLst/>
              <a:ahLst/>
              <a:cxnLst/>
              <a:rect l="l" t="t" r="r" b="b"/>
              <a:pathLst>
                <a:path w="2898645" h="1760400">
                  <a:moveTo>
                    <a:pt x="2882516" y="184404"/>
                  </a:moveTo>
                  <a:cubicBezTo>
                    <a:pt x="2882135" y="123444"/>
                    <a:pt x="2891533" y="6604"/>
                    <a:pt x="2891533" y="6604"/>
                  </a:cubicBezTo>
                  <a:lnTo>
                    <a:pt x="2746626" y="4318"/>
                  </a:lnTo>
                  <a:lnTo>
                    <a:pt x="2541140" y="14097"/>
                  </a:lnTo>
                  <a:cubicBezTo>
                    <a:pt x="2541140" y="14097"/>
                    <a:pt x="2207511" y="-1905"/>
                    <a:pt x="2175634" y="13081"/>
                  </a:cubicBezTo>
                  <a:cubicBezTo>
                    <a:pt x="2143630" y="28067"/>
                    <a:pt x="2077717" y="4318"/>
                    <a:pt x="2077717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114732"/>
                  </a:lnTo>
                  <a:lnTo>
                    <a:pt x="14363" y="1293548"/>
                  </a:lnTo>
                  <a:cubicBezTo>
                    <a:pt x="14363" y="1293548"/>
                    <a:pt x="-10656" y="1334696"/>
                    <a:pt x="5346" y="1494716"/>
                  </a:cubicBezTo>
                  <a:cubicBezTo>
                    <a:pt x="21348" y="1654736"/>
                    <a:pt x="38620" y="1749986"/>
                    <a:pt x="38620" y="1749986"/>
                  </a:cubicBezTo>
                  <a:lnTo>
                    <a:pt x="122186" y="1750240"/>
                  </a:lnTo>
                  <a:lnTo>
                    <a:pt x="294906" y="1733730"/>
                  </a:lnTo>
                  <a:lnTo>
                    <a:pt x="521855" y="1751256"/>
                  </a:lnTo>
                  <a:lnTo>
                    <a:pt x="760488" y="1760400"/>
                  </a:lnTo>
                  <a:lnTo>
                    <a:pt x="895870" y="1735254"/>
                  </a:lnTo>
                  <a:lnTo>
                    <a:pt x="998105" y="1752526"/>
                  </a:lnTo>
                  <a:lnTo>
                    <a:pt x="2142487" y="1754431"/>
                  </a:lnTo>
                  <a:lnTo>
                    <a:pt x="2385438" y="1755066"/>
                  </a:lnTo>
                  <a:lnTo>
                    <a:pt x="2622293" y="1745414"/>
                  </a:lnTo>
                  <a:lnTo>
                    <a:pt x="2808602" y="1756209"/>
                  </a:lnTo>
                  <a:lnTo>
                    <a:pt x="2886072" y="1756463"/>
                  </a:lnTo>
                  <a:lnTo>
                    <a:pt x="2886453" y="1608508"/>
                  </a:lnTo>
                  <a:lnTo>
                    <a:pt x="2886707" y="1494843"/>
                  </a:lnTo>
                  <a:lnTo>
                    <a:pt x="2878833" y="1289357"/>
                  </a:lnTo>
                  <a:lnTo>
                    <a:pt x="2887723" y="1121209"/>
                  </a:lnTo>
                  <a:lnTo>
                    <a:pt x="2889501" y="669671"/>
                  </a:lnTo>
                  <a:lnTo>
                    <a:pt x="2898645" y="422656"/>
                  </a:lnTo>
                  <a:cubicBezTo>
                    <a:pt x="2898645" y="422656"/>
                    <a:pt x="2882643" y="245110"/>
                    <a:pt x="2882262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718043" y="1291224"/>
            <a:ext cx="3040989" cy="1891336"/>
            <a:chOff x="0" y="0"/>
            <a:chExt cx="3519874" cy="2189177"/>
          </a:xfrm>
        </p:grpSpPr>
        <p:sp>
          <p:nvSpPr>
            <p:cNvPr id="10" name="Freeform 10"/>
            <p:cNvSpPr/>
            <p:nvPr/>
          </p:nvSpPr>
          <p:spPr>
            <a:xfrm>
              <a:off x="-139" y="0"/>
              <a:ext cx="3519887" cy="2189050"/>
            </a:xfrm>
            <a:custGeom>
              <a:avLst/>
              <a:gdLst/>
              <a:ahLst/>
              <a:cxnLst/>
              <a:rect l="l" t="t" r="r" b="b"/>
              <a:pathLst>
                <a:path w="3519887" h="2189050">
                  <a:moveTo>
                    <a:pt x="3503757" y="184404"/>
                  </a:moveTo>
                  <a:cubicBezTo>
                    <a:pt x="3503376" y="123444"/>
                    <a:pt x="3512774" y="6604"/>
                    <a:pt x="3512774" y="6604"/>
                  </a:cubicBezTo>
                  <a:lnTo>
                    <a:pt x="3367867" y="4318"/>
                  </a:lnTo>
                  <a:lnTo>
                    <a:pt x="3162381" y="14097"/>
                  </a:lnTo>
                  <a:cubicBezTo>
                    <a:pt x="3162381" y="14097"/>
                    <a:pt x="2828752" y="-1905"/>
                    <a:pt x="2796875" y="13081"/>
                  </a:cubicBezTo>
                  <a:cubicBezTo>
                    <a:pt x="2764871" y="28067"/>
                    <a:pt x="2698958" y="4318"/>
                    <a:pt x="2698958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1543382"/>
                  </a:lnTo>
                  <a:lnTo>
                    <a:pt x="14363" y="1722198"/>
                  </a:lnTo>
                  <a:cubicBezTo>
                    <a:pt x="14363" y="1722198"/>
                    <a:pt x="-10656" y="1763346"/>
                    <a:pt x="5346" y="1923366"/>
                  </a:cubicBezTo>
                  <a:cubicBezTo>
                    <a:pt x="21348" y="2083386"/>
                    <a:pt x="38620" y="2178636"/>
                    <a:pt x="38620" y="2178636"/>
                  </a:cubicBezTo>
                  <a:lnTo>
                    <a:pt x="122186" y="2178890"/>
                  </a:lnTo>
                  <a:lnTo>
                    <a:pt x="294906" y="2162380"/>
                  </a:lnTo>
                  <a:lnTo>
                    <a:pt x="521855" y="2179906"/>
                  </a:lnTo>
                  <a:lnTo>
                    <a:pt x="760488" y="2189050"/>
                  </a:lnTo>
                  <a:lnTo>
                    <a:pt x="895870" y="2163904"/>
                  </a:lnTo>
                  <a:lnTo>
                    <a:pt x="998105" y="2181176"/>
                  </a:lnTo>
                  <a:lnTo>
                    <a:pt x="2763728" y="2183081"/>
                  </a:lnTo>
                  <a:lnTo>
                    <a:pt x="3006679" y="2183716"/>
                  </a:lnTo>
                  <a:lnTo>
                    <a:pt x="3243534" y="2174064"/>
                  </a:lnTo>
                  <a:lnTo>
                    <a:pt x="3429843" y="2184859"/>
                  </a:lnTo>
                  <a:lnTo>
                    <a:pt x="3507313" y="2185113"/>
                  </a:lnTo>
                  <a:lnTo>
                    <a:pt x="3507694" y="2037158"/>
                  </a:lnTo>
                  <a:lnTo>
                    <a:pt x="3507948" y="1923493"/>
                  </a:lnTo>
                  <a:lnTo>
                    <a:pt x="3500074" y="1718007"/>
                  </a:lnTo>
                  <a:lnTo>
                    <a:pt x="3508964" y="1549859"/>
                  </a:lnTo>
                  <a:lnTo>
                    <a:pt x="3510742" y="669671"/>
                  </a:lnTo>
                  <a:lnTo>
                    <a:pt x="3519886" y="422656"/>
                  </a:lnTo>
                  <a:cubicBezTo>
                    <a:pt x="3519886" y="422656"/>
                    <a:pt x="3503884" y="245110"/>
                    <a:pt x="3503503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871097" y="7377194"/>
            <a:ext cx="2851914" cy="1282436"/>
            <a:chOff x="0" y="0"/>
            <a:chExt cx="3519874" cy="1582801"/>
          </a:xfrm>
        </p:grpSpPr>
        <p:sp>
          <p:nvSpPr>
            <p:cNvPr id="12" name="Freeform 12"/>
            <p:cNvSpPr/>
            <p:nvPr/>
          </p:nvSpPr>
          <p:spPr>
            <a:xfrm>
              <a:off x="-139" y="0"/>
              <a:ext cx="3519887" cy="1582674"/>
            </a:xfrm>
            <a:custGeom>
              <a:avLst/>
              <a:gdLst/>
              <a:ahLst/>
              <a:cxnLst/>
              <a:rect l="l" t="t" r="r" b="b"/>
              <a:pathLst>
                <a:path w="3519887" h="1582674">
                  <a:moveTo>
                    <a:pt x="3503757" y="184404"/>
                  </a:moveTo>
                  <a:cubicBezTo>
                    <a:pt x="3503376" y="123444"/>
                    <a:pt x="3512774" y="6604"/>
                    <a:pt x="3512774" y="6604"/>
                  </a:cubicBezTo>
                  <a:lnTo>
                    <a:pt x="3367867" y="4318"/>
                  </a:lnTo>
                  <a:lnTo>
                    <a:pt x="3162381" y="14097"/>
                  </a:lnTo>
                  <a:cubicBezTo>
                    <a:pt x="3162381" y="14097"/>
                    <a:pt x="2828752" y="-1905"/>
                    <a:pt x="2796875" y="13081"/>
                  </a:cubicBezTo>
                  <a:cubicBezTo>
                    <a:pt x="2764871" y="28067"/>
                    <a:pt x="2698958" y="4318"/>
                    <a:pt x="2698958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937006"/>
                  </a:lnTo>
                  <a:lnTo>
                    <a:pt x="14363" y="1115822"/>
                  </a:lnTo>
                  <a:cubicBezTo>
                    <a:pt x="14363" y="1115822"/>
                    <a:pt x="-10656" y="1156970"/>
                    <a:pt x="5346" y="1316990"/>
                  </a:cubicBezTo>
                  <a:cubicBezTo>
                    <a:pt x="21348" y="1477010"/>
                    <a:pt x="38620" y="1572260"/>
                    <a:pt x="38620" y="1572260"/>
                  </a:cubicBezTo>
                  <a:lnTo>
                    <a:pt x="122186" y="1572514"/>
                  </a:lnTo>
                  <a:lnTo>
                    <a:pt x="294906" y="1556004"/>
                  </a:lnTo>
                  <a:lnTo>
                    <a:pt x="521855" y="1573530"/>
                  </a:lnTo>
                  <a:lnTo>
                    <a:pt x="760488" y="1582674"/>
                  </a:lnTo>
                  <a:lnTo>
                    <a:pt x="895870" y="1557528"/>
                  </a:lnTo>
                  <a:lnTo>
                    <a:pt x="998105" y="1574800"/>
                  </a:lnTo>
                  <a:lnTo>
                    <a:pt x="2763728" y="1576705"/>
                  </a:lnTo>
                  <a:lnTo>
                    <a:pt x="3006679" y="1577340"/>
                  </a:lnTo>
                  <a:lnTo>
                    <a:pt x="3243534" y="1567688"/>
                  </a:lnTo>
                  <a:lnTo>
                    <a:pt x="3429843" y="1578483"/>
                  </a:lnTo>
                  <a:lnTo>
                    <a:pt x="3507313" y="1578737"/>
                  </a:lnTo>
                  <a:lnTo>
                    <a:pt x="3507694" y="1430782"/>
                  </a:lnTo>
                  <a:lnTo>
                    <a:pt x="3507948" y="1317117"/>
                  </a:lnTo>
                  <a:lnTo>
                    <a:pt x="3500074" y="1111631"/>
                  </a:lnTo>
                  <a:lnTo>
                    <a:pt x="3508964" y="943483"/>
                  </a:lnTo>
                  <a:lnTo>
                    <a:pt x="3510742" y="669671"/>
                  </a:lnTo>
                  <a:lnTo>
                    <a:pt x="3519886" y="422656"/>
                  </a:lnTo>
                  <a:cubicBezTo>
                    <a:pt x="3519886" y="422656"/>
                    <a:pt x="3503884" y="245110"/>
                    <a:pt x="3503503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564989" y="7377194"/>
            <a:ext cx="2851914" cy="1282436"/>
            <a:chOff x="0" y="0"/>
            <a:chExt cx="3519874" cy="1582801"/>
          </a:xfrm>
        </p:grpSpPr>
        <p:sp>
          <p:nvSpPr>
            <p:cNvPr id="14" name="Freeform 14"/>
            <p:cNvSpPr/>
            <p:nvPr/>
          </p:nvSpPr>
          <p:spPr>
            <a:xfrm>
              <a:off x="-139" y="0"/>
              <a:ext cx="3519887" cy="1582674"/>
            </a:xfrm>
            <a:custGeom>
              <a:avLst/>
              <a:gdLst/>
              <a:ahLst/>
              <a:cxnLst/>
              <a:rect l="l" t="t" r="r" b="b"/>
              <a:pathLst>
                <a:path w="3519887" h="1582674">
                  <a:moveTo>
                    <a:pt x="3503757" y="184404"/>
                  </a:moveTo>
                  <a:cubicBezTo>
                    <a:pt x="3503376" y="123444"/>
                    <a:pt x="3512774" y="6604"/>
                    <a:pt x="3512774" y="6604"/>
                  </a:cubicBezTo>
                  <a:lnTo>
                    <a:pt x="3367867" y="4318"/>
                  </a:lnTo>
                  <a:lnTo>
                    <a:pt x="3162381" y="14097"/>
                  </a:lnTo>
                  <a:cubicBezTo>
                    <a:pt x="3162381" y="14097"/>
                    <a:pt x="2828752" y="-1905"/>
                    <a:pt x="2796875" y="13081"/>
                  </a:cubicBezTo>
                  <a:cubicBezTo>
                    <a:pt x="2764871" y="28067"/>
                    <a:pt x="2698958" y="4318"/>
                    <a:pt x="2698958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937006"/>
                  </a:lnTo>
                  <a:lnTo>
                    <a:pt x="14363" y="1115822"/>
                  </a:lnTo>
                  <a:cubicBezTo>
                    <a:pt x="14363" y="1115822"/>
                    <a:pt x="-10656" y="1156970"/>
                    <a:pt x="5346" y="1316990"/>
                  </a:cubicBezTo>
                  <a:cubicBezTo>
                    <a:pt x="21348" y="1477010"/>
                    <a:pt x="38620" y="1572260"/>
                    <a:pt x="38620" y="1572260"/>
                  </a:cubicBezTo>
                  <a:lnTo>
                    <a:pt x="122186" y="1572514"/>
                  </a:lnTo>
                  <a:lnTo>
                    <a:pt x="294906" y="1556004"/>
                  </a:lnTo>
                  <a:lnTo>
                    <a:pt x="521855" y="1573530"/>
                  </a:lnTo>
                  <a:lnTo>
                    <a:pt x="760488" y="1582674"/>
                  </a:lnTo>
                  <a:lnTo>
                    <a:pt x="895870" y="1557528"/>
                  </a:lnTo>
                  <a:lnTo>
                    <a:pt x="998105" y="1574800"/>
                  </a:lnTo>
                  <a:lnTo>
                    <a:pt x="2763728" y="1576705"/>
                  </a:lnTo>
                  <a:lnTo>
                    <a:pt x="3006679" y="1577340"/>
                  </a:lnTo>
                  <a:lnTo>
                    <a:pt x="3243534" y="1567688"/>
                  </a:lnTo>
                  <a:lnTo>
                    <a:pt x="3429843" y="1578483"/>
                  </a:lnTo>
                  <a:lnTo>
                    <a:pt x="3507313" y="1578737"/>
                  </a:lnTo>
                  <a:lnTo>
                    <a:pt x="3507694" y="1430782"/>
                  </a:lnTo>
                  <a:lnTo>
                    <a:pt x="3507948" y="1317117"/>
                  </a:lnTo>
                  <a:lnTo>
                    <a:pt x="3500074" y="1111631"/>
                  </a:lnTo>
                  <a:lnTo>
                    <a:pt x="3508964" y="943483"/>
                  </a:lnTo>
                  <a:lnTo>
                    <a:pt x="3510742" y="669671"/>
                  </a:lnTo>
                  <a:lnTo>
                    <a:pt x="3519886" y="422656"/>
                  </a:lnTo>
                  <a:cubicBezTo>
                    <a:pt x="3519886" y="422656"/>
                    <a:pt x="3503884" y="245110"/>
                    <a:pt x="3503503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15" name="Freeform 15"/>
          <p:cNvSpPr/>
          <p:nvPr/>
        </p:nvSpPr>
        <p:spPr>
          <a:xfrm rot="1495532">
            <a:off x="11648972" y="3232243"/>
            <a:ext cx="1241699" cy="505710"/>
          </a:xfrm>
          <a:custGeom>
            <a:avLst/>
            <a:gdLst/>
            <a:ahLst/>
            <a:cxnLst/>
            <a:rect l="l" t="t" r="r" b="b"/>
            <a:pathLst>
              <a:path w="1241699" h="505710">
                <a:moveTo>
                  <a:pt x="0" y="0"/>
                </a:moveTo>
                <a:lnTo>
                  <a:pt x="1241699" y="0"/>
                </a:lnTo>
                <a:lnTo>
                  <a:pt x="1241699" y="505710"/>
                </a:lnTo>
                <a:lnTo>
                  <a:pt x="0" y="505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912086" y="5437122"/>
            <a:ext cx="1960368" cy="299402"/>
          </a:xfrm>
          <a:custGeom>
            <a:avLst/>
            <a:gdLst/>
            <a:ahLst/>
            <a:cxnLst/>
            <a:rect l="l" t="t" r="r" b="b"/>
            <a:pathLst>
              <a:path w="1960368" h="299402">
                <a:moveTo>
                  <a:pt x="0" y="0"/>
                </a:moveTo>
                <a:lnTo>
                  <a:pt x="1960368" y="0"/>
                </a:lnTo>
                <a:lnTo>
                  <a:pt x="1960368" y="299402"/>
                </a:lnTo>
                <a:lnTo>
                  <a:pt x="0" y="299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829596" y="4570347"/>
            <a:ext cx="4628808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7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Applications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3619" y="4201616"/>
            <a:ext cx="3338891" cy="177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476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Small electric vehicle charging ports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27492" y="4443095"/>
            <a:ext cx="2463828" cy="128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Industrial DC supplies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12203" y="1245247"/>
            <a:ext cx="2452670" cy="187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3683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E-bike battery chargers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65140" y="7622806"/>
            <a:ext cx="2463828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UPS systems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59032" y="7373119"/>
            <a:ext cx="2463828" cy="128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Solar battery charging</a:t>
            </a:r>
          </a:p>
        </p:txBody>
      </p:sp>
      <p:sp>
        <p:nvSpPr>
          <p:cNvPr id="23" name="Freeform 23"/>
          <p:cNvSpPr/>
          <p:nvPr/>
        </p:nvSpPr>
        <p:spPr>
          <a:xfrm>
            <a:off x="8132391" y="3542473"/>
            <a:ext cx="2023219" cy="487267"/>
          </a:xfrm>
          <a:custGeom>
            <a:avLst/>
            <a:gdLst/>
            <a:ahLst/>
            <a:cxnLst/>
            <a:rect l="l" t="t" r="r" b="b"/>
            <a:pathLst>
              <a:path w="2023219" h="487267">
                <a:moveTo>
                  <a:pt x="0" y="0"/>
                </a:moveTo>
                <a:lnTo>
                  <a:pt x="2023218" y="0"/>
                </a:lnTo>
                <a:lnTo>
                  <a:pt x="2023218" y="487267"/>
                </a:lnTo>
                <a:lnTo>
                  <a:pt x="0" y="487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C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630647"/>
            <a:ext cx="8115300" cy="5627653"/>
            <a:chOff x="0" y="0"/>
            <a:chExt cx="5712281" cy="39612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12408" cy="3961378"/>
            </a:xfrm>
            <a:custGeom>
              <a:avLst/>
              <a:gdLst/>
              <a:ahLst/>
              <a:cxnLst/>
              <a:rect l="l" t="t" r="r" b="b"/>
              <a:pathLst>
                <a:path w="5712408" h="3961378">
                  <a:moveTo>
                    <a:pt x="3175" y="0"/>
                  </a:moveTo>
                  <a:lnTo>
                    <a:pt x="175133" y="12700"/>
                  </a:lnTo>
                  <a:lnTo>
                    <a:pt x="5482792" y="12700"/>
                  </a:lnTo>
                  <a:cubicBezTo>
                    <a:pt x="5483809" y="12700"/>
                    <a:pt x="5523178" y="14097"/>
                    <a:pt x="5594298" y="25400"/>
                  </a:cubicBezTo>
                  <a:cubicBezTo>
                    <a:pt x="5674308" y="38100"/>
                    <a:pt x="5680023" y="38100"/>
                    <a:pt x="5680023" y="38100"/>
                  </a:cubicBezTo>
                  <a:lnTo>
                    <a:pt x="5680023" y="319278"/>
                  </a:lnTo>
                  <a:lnTo>
                    <a:pt x="5587821" y="341503"/>
                  </a:lnTo>
                  <a:lnTo>
                    <a:pt x="5523052" y="340614"/>
                  </a:lnTo>
                  <a:lnTo>
                    <a:pt x="5382209" y="343027"/>
                  </a:lnTo>
                  <a:lnTo>
                    <a:pt x="5687008" y="399034"/>
                  </a:lnTo>
                  <a:lnTo>
                    <a:pt x="5687008" y="3383020"/>
                  </a:lnTo>
                  <a:lnTo>
                    <a:pt x="5699708" y="3605270"/>
                  </a:lnTo>
                  <a:lnTo>
                    <a:pt x="5394909" y="3611620"/>
                  </a:lnTo>
                  <a:lnTo>
                    <a:pt x="5496509" y="3637020"/>
                  </a:lnTo>
                  <a:cubicBezTo>
                    <a:pt x="5497652" y="3642735"/>
                    <a:pt x="5585409" y="3637020"/>
                    <a:pt x="5626048" y="3648450"/>
                  </a:cubicBezTo>
                  <a:cubicBezTo>
                    <a:pt x="5674435" y="3662038"/>
                    <a:pt x="5699708" y="3675120"/>
                    <a:pt x="5699708" y="3675120"/>
                  </a:cubicBezTo>
                  <a:cubicBezTo>
                    <a:pt x="5699708" y="3675120"/>
                    <a:pt x="5698565" y="3750304"/>
                    <a:pt x="5705423" y="3801612"/>
                  </a:cubicBezTo>
                  <a:cubicBezTo>
                    <a:pt x="5712282" y="3852920"/>
                    <a:pt x="5705423" y="3891274"/>
                    <a:pt x="5705423" y="3891274"/>
                  </a:cubicBezTo>
                  <a:lnTo>
                    <a:pt x="5712408" y="3929120"/>
                  </a:lnTo>
                  <a:lnTo>
                    <a:pt x="5572709" y="3941820"/>
                  </a:lnTo>
                  <a:cubicBezTo>
                    <a:pt x="5572709" y="3941820"/>
                    <a:pt x="5467045" y="3942709"/>
                    <a:pt x="5418277" y="3948678"/>
                  </a:cubicBezTo>
                  <a:cubicBezTo>
                    <a:pt x="5369509" y="3954647"/>
                    <a:pt x="5113477" y="3950964"/>
                    <a:pt x="5113477" y="3950964"/>
                  </a:cubicBezTo>
                  <a:lnTo>
                    <a:pt x="600202" y="3954520"/>
                  </a:lnTo>
                  <a:lnTo>
                    <a:pt x="343789" y="3948678"/>
                  </a:lnTo>
                  <a:cubicBezTo>
                    <a:pt x="343789" y="3948678"/>
                    <a:pt x="276987" y="3942836"/>
                    <a:pt x="228981" y="3948678"/>
                  </a:cubicBezTo>
                  <a:cubicBezTo>
                    <a:pt x="180975" y="3954520"/>
                    <a:pt x="153670" y="3961378"/>
                    <a:pt x="153670" y="3961378"/>
                  </a:cubicBezTo>
                  <a:lnTo>
                    <a:pt x="49657" y="3961378"/>
                  </a:lnTo>
                  <a:lnTo>
                    <a:pt x="36957" y="3751320"/>
                  </a:lnTo>
                  <a:cubicBezTo>
                    <a:pt x="36957" y="3751320"/>
                    <a:pt x="68580" y="3759956"/>
                    <a:pt x="169291" y="3704838"/>
                  </a:cubicBezTo>
                  <a:cubicBezTo>
                    <a:pt x="270002" y="3649719"/>
                    <a:pt x="295402" y="3637019"/>
                    <a:pt x="295402" y="3637019"/>
                  </a:cubicBezTo>
                  <a:lnTo>
                    <a:pt x="29845" y="3668135"/>
                  </a:lnTo>
                  <a:cubicBezTo>
                    <a:pt x="17653" y="3604508"/>
                    <a:pt x="3302" y="3383020"/>
                    <a:pt x="3302" y="3383020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9650" y="3630647"/>
            <a:ext cx="7620000" cy="5627653"/>
            <a:chOff x="0" y="0"/>
            <a:chExt cx="5363645" cy="39612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63771" cy="3961378"/>
            </a:xfrm>
            <a:custGeom>
              <a:avLst/>
              <a:gdLst/>
              <a:ahLst/>
              <a:cxnLst/>
              <a:rect l="l" t="t" r="r" b="b"/>
              <a:pathLst>
                <a:path w="5363771" h="3961378">
                  <a:moveTo>
                    <a:pt x="3175" y="0"/>
                  </a:moveTo>
                  <a:lnTo>
                    <a:pt x="175133" y="12700"/>
                  </a:lnTo>
                  <a:lnTo>
                    <a:pt x="5134156" y="12700"/>
                  </a:lnTo>
                  <a:cubicBezTo>
                    <a:pt x="5135171" y="12700"/>
                    <a:pt x="5174542" y="14097"/>
                    <a:pt x="5245662" y="25400"/>
                  </a:cubicBezTo>
                  <a:cubicBezTo>
                    <a:pt x="5325671" y="38100"/>
                    <a:pt x="5331387" y="38100"/>
                    <a:pt x="5331387" y="38100"/>
                  </a:cubicBezTo>
                  <a:lnTo>
                    <a:pt x="5331387" y="319278"/>
                  </a:lnTo>
                  <a:lnTo>
                    <a:pt x="5239184" y="341503"/>
                  </a:lnTo>
                  <a:lnTo>
                    <a:pt x="5174414" y="340614"/>
                  </a:lnTo>
                  <a:lnTo>
                    <a:pt x="5033571" y="343027"/>
                  </a:lnTo>
                  <a:lnTo>
                    <a:pt x="5338371" y="399034"/>
                  </a:lnTo>
                  <a:lnTo>
                    <a:pt x="5338371" y="3383020"/>
                  </a:lnTo>
                  <a:lnTo>
                    <a:pt x="5351071" y="3605270"/>
                  </a:lnTo>
                  <a:lnTo>
                    <a:pt x="5046271" y="3611620"/>
                  </a:lnTo>
                  <a:lnTo>
                    <a:pt x="5147871" y="3637020"/>
                  </a:lnTo>
                  <a:cubicBezTo>
                    <a:pt x="5149014" y="3642735"/>
                    <a:pt x="5236771" y="3637020"/>
                    <a:pt x="5277412" y="3648450"/>
                  </a:cubicBezTo>
                  <a:cubicBezTo>
                    <a:pt x="5325799" y="3662038"/>
                    <a:pt x="5351071" y="3675120"/>
                    <a:pt x="5351071" y="3675120"/>
                  </a:cubicBezTo>
                  <a:cubicBezTo>
                    <a:pt x="5351071" y="3675120"/>
                    <a:pt x="5349928" y="3750304"/>
                    <a:pt x="5356787" y="3801612"/>
                  </a:cubicBezTo>
                  <a:cubicBezTo>
                    <a:pt x="5363645" y="3852920"/>
                    <a:pt x="5356787" y="3891274"/>
                    <a:pt x="5356787" y="3891274"/>
                  </a:cubicBezTo>
                  <a:lnTo>
                    <a:pt x="5363771" y="3929120"/>
                  </a:lnTo>
                  <a:lnTo>
                    <a:pt x="5224071" y="3941820"/>
                  </a:lnTo>
                  <a:cubicBezTo>
                    <a:pt x="5224071" y="3941820"/>
                    <a:pt x="5118408" y="3942709"/>
                    <a:pt x="5069639" y="3948678"/>
                  </a:cubicBezTo>
                  <a:cubicBezTo>
                    <a:pt x="5020871" y="3954647"/>
                    <a:pt x="4764839" y="3950964"/>
                    <a:pt x="4764839" y="3950964"/>
                  </a:cubicBezTo>
                  <a:lnTo>
                    <a:pt x="600202" y="3954520"/>
                  </a:lnTo>
                  <a:lnTo>
                    <a:pt x="343789" y="3948678"/>
                  </a:lnTo>
                  <a:cubicBezTo>
                    <a:pt x="343789" y="3948678"/>
                    <a:pt x="276987" y="3942836"/>
                    <a:pt x="228981" y="3948678"/>
                  </a:cubicBezTo>
                  <a:cubicBezTo>
                    <a:pt x="180975" y="3954520"/>
                    <a:pt x="153670" y="3961378"/>
                    <a:pt x="153670" y="3961378"/>
                  </a:cubicBezTo>
                  <a:lnTo>
                    <a:pt x="49657" y="3961378"/>
                  </a:lnTo>
                  <a:lnTo>
                    <a:pt x="36957" y="3751320"/>
                  </a:lnTo>
                  <a:cubicBezTo>
                    <a:pt x="36957" y="3751320"/>
                    <a:pt x="68580" y="3759956"/>
                    <a:pt x="169291" y="3704838"/>
                  </a:cubicBezTo>
                  <a:cubicBezTo>
                    <a:pt x="270002" y="3649719"/>
                    <a:pt x="295402" y="3637019"/>
                    <a:pt x="295402" y="3637019"/>
                  </a:cubicBezTo>
                  <a:lnTo>
                    <a:pt x="29845" y="3668135"/>
                  </a:lnTo>
                  <a:cubicBezTo>
                    <a:pt x="17653" y="3604508"/>
                    <a:pt x="3302" y="3383020"/>
                    <a:pt x="3302" y="3383020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6" name="Freeform 6"/>
          <p:cNvSpPr/>
          <p:nvPr/>
        </p:nvSpPr>
        <p:spPr>
          <a:xfrm rot="5400000">
            <a:off x="8087678" y="-6049328"/>
            <a:ext cx="2093595" cy="16249650"/>
          </a:xfrm>
          <a:custGeom>
            <a:avLst/>
            <a:gdLst/>
            <a:ahLst/>
            <a:cxnLst/>
            <a:rect l="l" t="t" r="r" b="b"/>
            <a:pathLst>
              <a:path w="2093595" h="16249650">
                <a:moveTo>
                  <a:pt x="0" y="16249650"/>
                </a:moveTo>
                <a:lnTo>
                  <a:pt x="0" y="0"/>
                </a:lnTo>
                <a:lnTo>
                  <a:pt x="2093594" y="0"/>
                </a:lnTo>
                <a:lnTo>
                  <a:pt x="2093594" y="16249650"/>
                </a:lnTo>
                <a:lnTo>
                  <a:pt x="0" y="16249650"/>
                </a:lnTo>
                <a:close/>
              </a:path>
            </a:pathLst>
          </a:custGeom>
          <a:blipFill>
            <a:blip r:embed="rId2"/>
            <a:stretch>
              <a:fillRect l="-128727" r="-38880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45311" y="599505"/>
            <a:ext cx="1164220" cy="1475992"/>
            <a:chOff x="0" y="0"/>
            <a:chExt cx="1552294" cy="1967990"/>
          </a:xfrm>
        </p:grpSpPr>
        <p:sp>
          <p:nvSpPr>
            <p:cNvPr id="8" name="Freeform 8"/>
            <p:cNvSpPr/>
            <p:nvPr/>
          </p:nvSpPr>
          <p:spPr>
            <a:xfrm rot="-3029265">
              <a:off x="342654" y="98524"/>
              <a:ext cx="866985" cy="1297078"/>
            </a:xfrm>
            <a:custGeom>
              <a:avLst/>
              <a:gdLst/>
              <a:ahLst/>
              <a:cxnLst/>
              <a:rect l="l" t="t" r="r" b="b"/>
              <a:pathLst>
                <a:path w="866985" h="1297078">
                  <a:moveTo>
                    <a:pt x="0" y="0"/>
                  </a:moveTo>
                  <a:lnTo>
                    <a:pt x="866986" y="0"/>
                  </a:lnTo>
                  <a:lnTo>
                    <a:pt x="866986" y="1297078"/>
                  </a:lnTo>
                  <a:lnTo>
                    <a:pt x="0" y="1297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2312128">
              <a:off x="996322" y="1348177"/>
              <a:ext cx="433775" cy="543918"/>
            </a:xfrm>
            <a:custGeom>
              <a:avLst/>
              <a:gdLst/>
              <a:ahLst/>
              <a:cxnLst/>
              <a:rect l="l" t="t" r="r" b="b"/>
              <a:pathLst>
                <a:path w="433775" h="543918">
                  <a:moveTo>
                    <a:pt x="0" y="0"/>
                  </a:moveTo>
                  <a:lnTo>
                    <a:pt x="433775" y="0"/>
                  </a:lnTo>
                  <a:lnTo>
                    <a:pt x="433775" y="543919"/>
                  </a:lnTo>
                  <a:lnTo>
                    <a:pt x="0" y="543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9571419" y="4049373"/>
            <a:ext cx="7260463" cy="4832745"/>
          </a:xfrm>
          <a:custGeom>
            <a:avLst/>
            <a:gdLst/>
            <a:ahLst/>
            <a:cxnLst/>
            <a:rect l="l" t="t" r="r" b="b"/>
            <a:pathLst>
              <a:path w="7260463" h="4832745">
                <a:moveTo>
                  <a:pt x="0" y="0"/>
                </a:moveTo>
                <a:lnTo>
                  <a:pt x="7260462" y="0"/>
                </a:lnTo>
                <a:lnTo>
                  <a:pt x="7260462" y="4832746"/>
                </a:lnTo>
                <a:lnTo>
                  <a:pt x="0" y="4832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59591" y="3935073"/>
            <a:ext cx="6920119" cy="56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Objective: Design and simulate a DC-DC Buck Converter for EV/E-Bike battery charging.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Converts 325V DC (rectified mains) to 48V DC.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Target output current: 3A.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Switching frequency: 50 kHz.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Validate performance using LTspice transient simulation.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00000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29625" y="1589722"/>
            <a:ext cx="140097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 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1629" y="2686334"/>
            <a:ext cx="7656079" cy="1670123"/>
            <a:chOff x="0" y="0"/>
            <a:chExt cx="6575192" cy="1434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75319" cy="1434462"/>
            </a:xfrm>
            <a:custGeom>
              <a:avLst/>
              <a:gdLst/>
              <a:ahLst/>
              <a:cxnLst/>
              <a:rect l="l" t="t" r="r" b="b"/>
              <a:pathLst>
                <a:path w="6575319" h="1434462">
                  <a:moveTo>
                    <a:pt x="3175" y="0"/>
                  </a:moveTo>
                  <a:lnTo>
                    <a:pt x="175133" y="12700"/>
                  </a:lnTo>
                  <a:lnTo>
                    <a:pt x="6345703" y="12700"/>
                  </a:lnTo>
                  <a:cubicBezTo>
                    <a:pt x="6346719" y="12700"/>
                    <a:pt x="6386089" y="14097"/>
                    <a:pt x="6457209" y="25400"/>
                  </a:cubicBezTo>
                  <a:cubicBezTo>
                    <a:pt x="6537219" y="38100"/>
                    <a:pt x="6542934" y="38100"/>
                    <a:pt x="6542934" y="38100"/>
                  </a:cubicBezTo>
                  <a:lnTo>
                    <a:pt x="6542934" y="319278"/>
                  </a:lnTo>
                  <a:lnTo>
                    <a:pt x="6450732" y="341503"/>
                  </a:lnTo>
                  <a:lnTo>
                    <a:pt x="6385962" y="340614"/>
                  </a:lnTo>
                  <a:lnTo>
                    <a:pt x="6245119" y="343027"/>
                  </a:lnTo>
                  <a:lnTo>
                    <a:pt x="6549919" y="399034"/>
                  </a:lnTo>
                  <a:lnTo>
                    <a:pt x="6549919" y="856104"/>
                  </a:lnTo>
                  <a:lnTo>
                    <a:pt x="6562619" y="1078354"/>
                  </a:lnTo>
                  <a:lnTo>
                    <a:pt x="6257819" y="1084704"/>
                  </a:lnTo>
                  <a:lnTo>
                    <a:pt x="6359419" y="1110104"/>
                  </a:lnTo>
                  <a:cubicBezTo>
                    <a:pt x="6360562" y="1115819"/>
                    <a:pt x="6448319" y="1110104"/>
                    <a:pt x="6488959" y="1121533"/>
                  </a:cubicBezTo>
                  <a:cubicBezTo>
                    <a:pt x="6537346" y="1135122"/>
                    <a:pt x="6562619" y="1148204"/>
                    <a:pt x="6562619" y="1148204"/>
                  </a:cubicBezTo>
                  <a:cubicBezTo>
                    <a:pt x="6562619" y="1148204"/>
                    <a:pt x="6561475" y="1223388"/>
                    <a:pt x="6568334" y="1274696"/>
                  </a:cubicBezTo>
                  <a:cubicBezTo>
                    <a:pt x="6575192" y="1326004"/>
                    <a:pt x="6568334" y="1364358"/>
                    <a:pt x="6568334" y="1364358"/>
                  </a:cubicBezTo>
                  <a:lnTo>
                    <a:pt x="6575319" y="1402204"/>
                  </a:lnTo>
                  <a:lnTo>
                    <a:pt x="6435619" y="1414904"/>
                  </a:lnTo>
                  <a:cubicBezTo>
                    <a:pt x="6435619" y="1414904"/>
                    <a:pt x="6329955" y="1415793"/>
                    <a:pt x="6281187" y="1421762"/>
                  </a:cubicBezTo>
                  <a:cubicBezTo>
                    <a:pt x="6232419" y="1427730"/>
                    <a:pt x="5976387" y="1424048"/>
                    <a:pt x="5976387" y="1424048"/>
                  </a:cubicBezTo>
                  <a:lnTo>
                    <a:pt x="600202" y="1427604"/>
                  </a:lnTo>
                  <a:lnTo>
                    <a:pt x="343789" y="1421762"/>
                  </a:lnTo>
                  <a:cubicBezTo>
                    <a:pt x="343789" y="1421762"/>
                    <a:pt x="276987" y="1415919"/>
                    <a:pt x="228981" y="1421762"/>
                  </a:cubicBezTo>
                  <a:cubicBezTo>
                    <a:pt x="180975" y="1427604"/>
                    <a:pt x="153670" y="1434462"/>
                    <a:pt x="153670" y="1434462"/>
                  </a:cubicBezTo>
                  <a:lnTo>
                    <a:pt x="49657" y="1434462"/>
                  </a:lnTo>
                  <a:lnTo>
                    <a:pt x="36957" y="1224404"/>
                  </a:lnTo>
                  <a:cubicBezTo>
                    <a:pt x="36957" y="1224404"/>
                    <a:pt x="68580" y="1233039"/>
                    <a:pt x="169291" y="1177922"/>
                  </a:cubicBezTo>
                  <a:cubicBezTo>
                    <a:pt x="270002" y="1122803"/>
                    <a:pt x="295402" y="1110103"/>
                    <a:pt x="295402" y="1110103"/>
                  </a:cubicBezTo>
                  <a:lnTo>
                    <a:pt x="29845" y="1141219"/>
                  </a:lnTo>
                  <a:cubicBezTo>
                    <a:pt x="17653" y="1077591"/>
                    <a:pt x="3302" y="856104"/>
                    <a:pt x="3302" y="856104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061629" y="4604690"/>
            <a:ext cx="7656079" cy="1670123"/>
            <a:chOff x="0" y="0"/>
            <a:chExt cx="6575192" cy="14343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75319" cy="1434462"/>
            </a:xfrm>
            <a:custGeom>
              <a:avLst/>
              <a:gdLst/>
              <a:ahLst/>
              <a:cxnLst/>
              <a:rect l="l" t="t" r="r" b="b"/>
              <a:pathLst>
                <a:path w="6575319" h="1434462">
                  <a:moveTo>
                    <a:pt x="3175" y="0"/>
                  </a:moveTo>
                  <a:lnTo>
                    <a:pt x="175133" y="12700"/>
                  </a:lnTo>
                  <a:lnTo>
                    <a:pt x="6345703" y="12700"/>
                  </a:lnTo>
                  <a:cubicBezTo>
                    <a:pt x="6346719" y="12700"/>
                    <a:pt x="6386089" y="14097"/>
                    <a:pt x="6457209" y="25400"/>
                  </a:cubicBezTo>
                  <a:cubicBezTo>
                    <a:pt x="6537219" y="38100"/>
                    <a:pt x="6542934" y="38100"/>
                    <a:pt x="6542934" y="38100"/>
                  </a:cubicBezTo>
                  <a:lnTo>
                    <a:pt x="6542934" y="319278"/>
                  </a:lnTo>
                  <a:lnTo>
                    <a:pt x="6450732" y="341503"/>
                  </a:lnTo>
                  <a:lnTo>
                    <a:pt x="6385962" y="340614"/>
                  </a:lnTo>
                  <a:lnTo>
                    <a:pt x="6245119" y="343027"/>
                  </a:lnTo>
                  <a:lnTo>
                    <a:pt x="6549919" y="399034"/>
                  </a:lnTo>
                  <a:lnTo>
                    <a:pt x="6549919" y="856104"/>
                  </a:lnTo>
                  <a:lnTo>
                    <a:pt x="6562619" y="1078354"/>
                  </a:lnTo>
                  <a:lnTo>
                    <a:pt x="6257819" y="1084704"/>
                  </a:lnTo>
                  <a:lnTo>
                    <a:pt x="6359419" y="1110104"/>
                  </a:lnTo>
                  <a:cubicBezTo>
                    <a:pt x="6360562" y="1115819"/>
                    <a:pt x="6448319" y="1110104"/>
                    <a:pt x="6488959" y="1121533"/>
                  </a:cubicBezTo>
                  <a:cubicBezTo>
                    <a:pt x="6537346" y="1135122"/>
                    <a:pt x="6562619" y="1148204"/>
                    <a:pt x="6562619" y="1148204"/>
                  </a:cubicBezTo>
                  <a:cubicBezTo>
                    <a:pt x="6562619" y="1148204"/>
                    <a:pt x="6561475" y="1223388"/>
                    <a:pt x="6568334" y="1274696"/>
                  </a:cubicBezTo>
                  <a:cubicBezTo>
                    <a:pt x="6575192" y="1326004"/>
                    <a:pt x="6568334" y="1364358"/>
                    <a:pt x="6568334" y="1364358"/>
                  </a:cubicBezTo>
                  <a:lnTo>
                    <a:pt x="6575319" y="1402204"/>
                  </a:lnTo>
                  <a:lnTo>
                    <a:pt x="6435619" y="1414904"/>
                  </a:lnTo>
                  <a:cubicBezTo>
                    <a:pt x="6435619" y="1414904"/>
                    <a:pt x="6329955" y="1415793"/>
                    <a:pt x="6281187" y="1421762"/>
                  </a:cubicBezTo>
                  <a:cubicBezTo>
                    <a:pt x="6232419" y="1427730"/>
                    <a:pt x="5976387" y="1424048"/>
                    <a:pt x="5976387" y="1424048"/>
                  </a:cubicBezTo>
                  <a:lnTo>
                    <a:pt x="600202" y="1427604"/>
                  </a:lnTo>
                  <a:lnTo>
                    <a:pt x="343789" y="1421762"/>
                  </a:lnTo>
                  <a:cubicBezTo>
                    <a:pt x="343789" y="1421762"/>
                    <a:pt x="276987" y="1415919"/>
                    <a:pt x="228981" y="1421762"/>
                  </a:cubicBezTo>
                  <a:cubicBezTo>
                    <a:pt x="180975" y="1427604"/>
                    <a:pt x="153670" y="1434462"/>
                    <a:pt x="153670" y="1434462"/>
                  </a:cubicBezTo>
                  <a:lnTo>
                    <a:pt x="49657" y="1434462"/>
                  </a:lnTo>
                  <a:lnTo>
                    <a:pt x="36957" y="1224404"/>
                  </a:lnTo>
                  <a:cubicBezTo>
                    <a:pt x="36957" y="1224404"/>
                    <a:pt x="68580" y="1233039"/>
                    <a:pt x="169291" y="1177922"/>
                  </a:cubicBezTo>
                  <a:cubicBezTo>
                    <a:pt x="270002" y="1122803"/>
                    <a:pt x="295402" y="1110103"/>
                    <a:pt x="295402" y="1110103"/>
                  </a:cubicBezTo>
                  <a:lnTo>
                    <a:pt x="29845" y="1141219"/>
                  </a:lnTo>
                  <a:cubicBezTo>
                    <a:pt x="17653" y="1077591"/>
                    <a:pt x="3302" y="856104"/>
                    <a:pt x="3302" y="856104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61629" y="6484363"/>
            <a:ext cx="7656079" cy="1670123"/>
            <a:chOff x="0" y="0"/>
            <a:chExt cx="6575192" cy="14343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75319" cy="1434462"/>
            </a:xfrm>
            <a:custGeom>
              <a:avLst/>
              <a:gdLst/>
              <a:ahLst/>
              <a:cxnLst/>
              <a:rect l="l" t="t" r="r" b="b"/>
              <a:pathLst>
                <a:path w="6575319" h="1434462">
                  <a:moveTo>
                    <a:pt x="3175" y="0"/>
                  </a:moveTo>
                  <a:lnTo>
                    <a:pt x="175133" y="12700"/>
                  </a:lnTo>
                  <a:lnTo>
                    <a:pt x="6345703" y="12700"/>
                  </a:lnTo>
                  <a:cubicBezTo>
                    <a:pt x="6346719" y="12700"/>
                    <a:pt x="6386089" y="14097"/>
                    <a:pt x="6457209" y="25400"/>
                  </a:cubicBezTo>
                  <a:cubicBezTo>
                    <a:pt x="6537219" y="38100"/>
                    <a:pt x="6542934" y="38100"/>
                    <a:pt x="6542934" y="38100"/>
                  </a:cubicBezTo>
                  <a:lnTo>
                    <a:pt x="6542934" y="319278"/>
                  </a:lnTo>
                  <a:lnTo>
                    <a:pt x="6450732" y="341503"/>
                  </a:lnTo>
                  <a:lnTo>
                    <a:pt x="6385962" y="340614"/>
                  </a:lnTo>
                  <a:lnTo>
                    <a:pt x="6245119" y="343027"/>
                  </a:lnTo>
                  <a:lnTo>
                    <a:pt x="6549919" y="399034"/>
                  </a:lnTo>
                  <a:lnTo>
                    <a:pt x="6549919" y="856104"/>
                  </a:lnTo>
                  <a:lnTo>
                    <a:pt x="6562619" y="1078354"/>
                  </a:lnTo>
                  <a:lnTo>
                    <a:pt x="6257819" y="1084704"/>
                  </a:lnTo>
                  <a:lnTo>
                    <a:pt x="6359419" y="1110104"/>
                  </a:lnTo>
                  <a:cubicBezTo>
                    <a:pt x="6360562" y="1115819"/>
                    <a:pt x="6448319" y="1110104"/>
                    <a:pt x="6488959" y="1121533"/>
                  </a:cubicBezTo>
                  <a:cubicBezTo>
                    <a:pt x="6537346" y="1135122"/>
                    <a:pt x="6562619" y="1148204"/>
                    <a:pt x="6562619" y="1148204"/>
                  </a:cubicBezTo>
                  <a:cubicBezTo>
                    <a:pt x="6562619" y="1148204"/>
                    <a:pt x="6561475" y="1223388"/>
                    <a:pt x="6568334" y="1274696"/>
                  </a:cubicBezTo>
                  <a:cubicBezTo>
                    <a:pt x="6575192" y="1326004"/>
                    <a:pt x="6568334" y="1364358"/>
                    <a:pt x="6568334" y="1364358"/>
                  </a:cubicBezTo>
                  <a:lnTo>
                    <a:pt x="6575319" y="1402204"/>
                  </a:lnTo>
                  <a:lnTo>
                    <a:pt x="6435619" y="1414904"/>
                  </a:lnTo>
                  <a:cubicBezTo>
                    <a:pt x="6435619" y="1414904"/>
                    <a:pt x="6329955" y="1415793"/>
                    <a:pt x="6281187" y="1421762"/>
                  </a:cubicBezTo>
                  <a:cubicBezTo>
                    <a:pt x="6232419" y="1427730"/>
                    <a:pt x="5976387" y="1424048"/>
                    <a:pt x="5976387" y="1424048"/>
                  </a:cubicBezTo>
                  <a:lnTo>
                    <a:pt x="600202" y="1427604"/>
                  </a:lnTo>
                  <a:lnTo>
                    <a:pt x="343789" y="1421762"/>
                  </a:lnTo>
                  <a:cubicBezTo>
                    <a:pt x="343789" y="1421762"/>
                    <a:pt x="276987" y="1415919"/>
                    <a:pt x="228981" y="1421762"/>
                  </a:cubicBezTo>
                  <a:cubicBezTo>
                    <a:pt x="180975" y="1427604"/>
                    <a:pt x="153670" y="1434462"/>
                    <a:pt x="153670" y="1434462"/>
                  </a:cubicBezTo>
                  <a:lnTo>
                    <a:pt x="49657" y="1434462"/>
                  </a:lnTo>
                  <a:lnTo>
                    <a:pt x="36957" y="1224404"/>
                  </a:lnTo>
                  <a:cubicBezTo>
                    <a:pt x="36957" y="1224404"/>
                    <a:pt x="68580" y="1233039"/>
                    <a:pt x="169291" y="1177922"/>
                  </a:cubicBezTo>
                  <a:cubicBezTo>
                    <a:pt x="270002" y="1122803"/>
                    <a:pt x="295402" y="1110103"/>
                    <a:pt x="295402" y="1110103"/>
                  </a:cubicBezTo>
                  <a:lnTo>
                    <a:pt x="29845" y="1141219"/>
                  </a:lnTo>
                  <a:cubicBezTo>
                    <a:pt x="17653" y="1077591"/>
                    <a:pt x="3302" y="856104"/>
                    <a:pt x="3302" y="856104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8" name="Freeform 8"/>
          <p:cNvSpPr/>
          <p:nvPr/>
        </p:nvSpPr>
        <p:spPr>
          <a:xfrm rot="5400000">
            <a:off x="8097203" y="-4727374"/>
            <a:ext cx="2093595" cy="12202842"/>
          </a:xfrm>
          <a:custGeom>
            <a:avLst/>
            <a:gdLst/>
            <a:ahLst/>
            <a:cxnLst/>
            <a:rect l="l" t="t" r="r" b="b"/>
            <a:pathLst>
              <a:path w="2093595" h="12202842">
                <a:moveTo>
                  <a:pt x="0" y="12202843"/>
                </a:moveTo>
                <a:lnTo>
                  <a:pt x="0" y="0"/>
                </a:lnTo>
                <a:lnTo>
                  <a:pt x="2093594" y="0"/>
                </a:lnTo>
                <a:lnTo>
                  <a:pt x="2093594" y="12202843"/>
                </a:lnTo>
                <a:lnTo>
                  <a:pt x="0" y="12202843"/>
                </a:lnTo>
                <a:close/>
              </a:path>
            </a:pathLst>
          </a:custGeom>
          <a:blipFill>
            <a:blip r:embed="rId2"/>
            <a:stretch>
              <a:fillRect l="-128727" t="-33162" r="-38880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15018" y="3373345"/>
            <a:ext cx="4030403" cy="5802936"/>
          </a:xfrm>
          <a:custGeom>
            <a:avLst/>
            <a:gdLst/>
            <a:ahLst/>
            <a:cxnLst/>
            <a:rect l="l" t="t" r="r" b="b"/>
            <a:pathLst>
              <a:path w="4030403" h="5802936">
                <a:moveTo>
                  <a:pt x="0" y="0"/>
                </a:moveTo>
                <a:lnTo>
                  <a:pt x="4030403" y="0"/>
                </a:lnTo>
                <a:lnTo>
                  <a:pt x="4030403" y="5802936"/>
                </a:lnTo>
                <a:lnTo>
                  <a:pt x="0" y="5802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99077" y="2960837"/>
            <a:ext cx="5581183" cy="105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3"/>
              </a:lnSpc>
            </a:pPr>
            <a:r>
              <a:rPr lang="en-US" sz="3261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Simple and efficient method for voltage step-down.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99077" y="4877777"/>
            <a:ext cx="543737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2"/>
              </a:lnSpc>
            </a:pPr>
            <a:r>
              <a:rPr lang="en-US" sz="326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High power efficiency (&gt;90% achievable).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99077" y="6757450"/>
            <a:ext cx="558118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2"/>
              </a:lnSpc>
            </a:pPr>
            <a:r>
              <a:rPr lang="en-US" sz="326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Smooth and stable DC output suitable for battery charging.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20771" y="958845"/>
            <a:ext cx="12987738" cy="15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</a:pPr>
            <a:r>
              <a:rPr lang="en-US" sz="4972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Why Buck Converter for EV Charging?</a:t>
            </a:r>
          </a:p>
          <a:p>
            <a:pPr algn="ctr">
              <a:lnSpc>
                <a:spcPts val="5966"/>
              </a:lnSpc>
            </a:pPr>
            <a:endParaRPr lang="en-US" sz="4972">
              <a:solidFill>
                <a:srgbClr val="000001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460469" y="0"/>
            <a:ext cx="1164220" cy="1475992"/>
            <a:chOff x="0" y="0"/>
            <a:chExt cx="1552294" cy="1967990"/>
          </a:xfrm>
        </p:grpSpPr>
        <p:sp>
          <p:nvSpPr>
            <p:cNvPr id="15" name="Freeform 15"/>
            <p:cNvSpPr/>
            <p:nvPr/>
          </p:nvSpPr>
          <p:spPr>
            <a:xfrm rot="-3029265">
              <a:off x="342654" y="98524"/>
              <a:ext cx="866985" cy="1297078"/>
            </a:xfrm>
            <a:custGeom>
              <a:avLst/>
              <a:gdLst/>
              <a:ahLst/>
              <a:cxnLst/>
              <a:rect l="l" t="t" r="r" b="b"/>
              <a:pathLst>
                <a:path w="866985" h="1297078">
                  <a:moveTo>
                    <a:pt x="0" y="0"/>
                  </a:moveTo>
                  <a:lnTo>
                    <a:pt x="866986" y="0"/>
                  </a:lnTo>
                  <a:lnTo>
                    <a:pt x="866986" y="1297078"/>
                  </a:lnTo>
                  <a:lnTo>
                    <a:pt x="0" y="1297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2312128">
              <a:off x="996322" y="1348177"/>
              <a:ext cx="433775" cy="543918"/>
            </a:xfrm>
            <a:custGeom>
              <a:avLst/>
              <a:gdLst/>
              <a:ahLst/>
              <a:cxnLst/>
              <a:rect l="l" t="t" r="r" b="b"/>
              <a:pathLst>
                <a:path w="433775" h="543918">
                  <a:moveTo>
                    <a:pt x="0" y="0"/>
                  </a:moveTo>
                  <a:lnTo>
                    <a:pt x="433775" y="0"/>
                  </a:lnTo>
                  <a:lnTo>
                    <a:pt x="433775" y="543919"/>
                  </a:lnTo>
                  <a:lnTo>
                    <a:pt x="0" y="543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 rot="8422530">
            <a:off x="14417168" y="8559620"/>
            <a:ext cx="1656506" cy="460810"/>
          </a:xfrm>
          <a:custGeom>
            <a:avLst/>
            <a:gdLst/>
            <a:ahLst/>
            <a:cxnLst/>
            <a:rect l="l" t="t" r="r" b="b"/>
            <a:pathLst>
              <a:path w="1656506" h="460810">
                <a:moveTo>
                  <a:pt x="0" y="0"/>
                </a:moveTo>
                <a:lnTo>
                  <a:pt x="1656506" y="0"/>
                </a:lnTo>
                <a:lnTo>
                  <a:pt x="1656506" y="460810"/>
                </a:lnTo>
                <a:lnTo>
                  <a:pt x="0" y="460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3061629" y="8421186"/>
            <a:ext cx="7656079" cy="1670123"/>
            <a:chOff x="0" y="0"/>
            <a:chExt cx="6575192" cy="14343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75319" cy="1434462"/>
            </a:xfrm>
            <a:custGeom>
              <a:avLst/>
              <a:gdLst/>
              <a:ahLst/>
              <a:cxnLst/>
              <a:rect l="l" t="t" r="r" b="b"/>
              <a:pathLst>
                <a:path w="6575319" h="1434462">
                  <a:moveTo>
                    <a:pt x="3175" y="0"/>
                  </a:moveTo>
                  <a:lnTo>
                    <a:pt x="175133" y="12700"/>
                  </a:lnTo>
                  <a:lnTo>
                    <a:pt x="6345703" y="12700"/>
                  </a:lnTo>
                  <a:cubicBezTo>
                    <a:pt x="6346719" y="12700"/>
                    <a:pt x="6386089" y="14097"/>
                    <a:pt x="6457209" y="25400"/>
                  </a:cubicBezTo>
                  <a:cubicBezTo>
                    <a:pt x="6537219" y="38100"/>
                    <a:pt x="6542934" y="38100"/>
                    <a:pt x="6542934" y="38100"/>
                  </a:cubicBezTo>
                  <a:lnTo>
                    <a:pt x="6542934" y="319278"/>
                  </a:lnTo>
                  <a:lnTo>
                    <a:pt x="6450732" y="341503"/>
                  </a:lnTo>
                  <a:lnTo>
                    <a:pt x="6385962" y="340614"/>
                  </a:lnTo>
                  <a:lnTo>
                    <a:pt x="6245119" y="343027"/>
                  </a:lnTo>
                  <a:lnTo>
                    <a:pt x="6549919" y="399034"/>
                  </a:lnTo>
                  <a:lnTo>
                    <a:pt x="6549919" y="856104"/>
                  </a:lnTo>
                  <a:lnTo>
                    <a:pt x="6562619" y="1078354"/>
                  </a:lnTo>
                  <a:lnTo>
                    <a:pt x="6257819" y="1084704"/>
                  </a:lnTo>
                  <a:lnTo>
                    <a:pt x="6359419" y="1110104"/>
                  </a:lnTo>
                  <a:cubicBezTo>
                    <a:pt x="6360562" y="1115819"/>
                    <a:pt x="6448319" y="1110104"/>
                    <a:pt x="6488959" y="1121533"/>
                  </a:cubicBezTo>
                  <a:cubicBezTo>
                    <a:pt x="6537346" y="1135122"/>
                    <a:pt x="6562619" y="1148204"/>
                    <a:pt x="6562619" y="1148204"/>
                  </a:cubicBezTo>
                  <a:cubicBezTo>
                    <a:pt x="6562619" y="1148204"/>
                    <a:pt x="6561475" y="1223388"/>
                    <a:pt x="6568334" y="1274696"/>
                  </a:cubicBezTo>
                  <a:cubicBezTo>
                    <a:pt x="6575192" y="1326004"/>
                    <a:pt x="6568334" y="1364358"/>
                    <a:pt x="6568334" y="1364358"/>
                  </a:cubicBezTo>
                  <a:lnTo>
                    <a:pt x="6575319" y="1402204"/>
                  </a:lnTo>
                  <a:lnTo>
                    <a:pt x="6435619" y="1414904"/>
                  </a:lnTo>
                  <a:cubicBezTo>
                    <a:pt x="6435619" y="1414904"/>
                    <a:pt x="6329955" y="1415793"/>
                    <a:pt x="6281187" y="1421762"/>
                  </a:cubicBezTo>
                  <a:cubicBezTo>
                    <a:pt x="6232419" y="1427730"/>
                    <a:pt x="5976387" y="1424048"/>
                    <a:pt x="5976387" y="1424048"/>
                  </a:cubicBezTo>
                  <a:lnTo>
                    <a:pt x="600202" y="1427604"/>
                  </a:lnTo>
                  <a:lnTo>
                    <a:pt x="343789" y="1421762"/>
                  </a:lnTo>
                  <a:cubicBezTo>
                    <a:pt x="343789" y="1421762"/>
                    <a:pt x="276987" y="1415919"/>
                    <a:pt x="228981" y="1421762"/>
                  </a:cubicBezTo>
                  <a:cubicBezTo>
                    <a:pt x="180975" y="1427604"/>
                    <a:pt x="153670" y="1434462"/>
                    <a:pt x="153670" y="1434462"/>
                  </a:cubicBezTo>
                  <a:lnTo>
                    <a:pt x="49657" y="1434462"/>
                  </a:lnTo>
                  <a:lnTo>
                    <a:pt x="36957" y="1224404"/>
                  </a:lnTo>
                  <a:cubicBezTo>
                    <a:pt x="36957" y="1224404"/>
                    <a:pt x="68580" y="1233039"/>
                    <a:pt x="169291" y="1177922"/>
                  </a:cubicBezTo>
                  <a:cubicBezTo>
                    <a:pt x="270002" y="1122803"/>
                    <a:pt x="295402" y="1110103"/>
                    <a:pt x="295402" y="1110103"/>
                  </a:cubicBezTo>
                  <a:lnTo>
                    <a:pt x="29845" y="1141219"/>
                  </a:lnTo>
                  <a:cubicBezTo>
                    <a:pt x="17653" y="1077591"/>
                    <a:pt x="3302" y="856104"/>
                    <a:pt x="3302" y="856104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4099077" y="8614306"/>
            <a:ext cx="558118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2"/>
              </a:lnSpc>
            </a:pPr>
            <a:r>
              <a:rPr lang="en-US" sz="326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Lower switching losses and easier control technique.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6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507111" y="-2530389"/>
            <a:ext cx="2714787" cy="8558991"/>
          </a:xfrm>
          <a:custGeom>
            <a:avLst/>
            <a:gdLst/>
            <a:ahLst/>
            <a:cxnLst/>
            <a:rect l="l" t="t" r="r" b="b"/>
            <a:pathLst>
              <a:path w="2714787" h="8558991">
                <a:moveTo>
                  <a:pt x="0" y="8558991"/>
                </a:moveTo>
                <a:lnTo>
                  <a:pt x="0" y="0"/>
                </a:lnTo>
                <a:lnTo>
                  <a:pt x="2714787" y="0"/>
                </a:lnTo>
                <a:lnTo>
                  <a:pt x="2714787" y="8558991"/>
                </a:lnTo>
                <a:lnTo>
                  <a:pt x="0" y="8558991"/>
                </a:lnTo>
                <a:close/>
              </a:path>
            </a:pathLst>
          </a:custGeom>
          <a:blipFill>
            <a:blip r:embed="rId2"/>
            <a:stretch>
              <a:fillRect l="-76863" t="-55652" r="-21357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88314" y="391713"/>
            <a:ext cx="5489682" cy="6136840"/>
          </a:xfrm>
          <a:custGeom>
            <a:avLst/>
            <a:gdLst/>
            <a:ahLst/>
            <a:cxnLst/>
            <a:rect l="l" t="t" r="r" b="b"/>
            <a:pathLst>
              <a:path w="5489682" h="6136840">
                <a:moveTo>
                  <a:pt x="0" y="0"/>
                </a:moveTo>
                <a:lnTo>
                  <a:pt x="5489683" y="0"/>
                </a:lnTo>
                <a:lnTo>
                  <a:pt x="5489683" y="6136840"/>
                </a:lnTo>
                <a:lnTo>
                  <a:pt x="0" y="6136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34654">
            <a:off x="14815891" y="8076695"/>
            <a:ext cx="2009634" cy="832192"/>
          </a:xfrm>
          <a:custGeom>
            <a:avLst/>
            <a:gdLst/>
            <a:ahLst/>
            <a:cxnLst/>
            <a:rect l="l" t="t" r="r" b="b"/>
            <a:pathLst>
              <a:path w="2009634" h="832192">
                <a:moveTo>
                  <a:pt x="0" y="0"/>
                </a:moveTo>
                <a:lnTo>
                  <a:pt x="2009634" y="0"/>
                </a:lnTo>
                <a:lnTo>
                  <a:pt x="2009634" y="832192"/>
                </a:lnTo>
                <a:lnTo>
                  <a:pt x="0" y="832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10974" y="426683"/>
            <a:ext cx="2107060" cy="602017"/>
          </a:xfrm>
          <a:custGeom>
            <a:avLst/>
            <a:gdLst/>
            <a:ahLst/>
            <a:cxnLst/>
            <a:rect l="l" t="t" r="r" b="b"/>
            <a:pathLst>
              <a:path w="2107060" h="602017">
                <a:moveTo>
                  <a:pt x="0" y="0"/>
                </a:moveTo>
                <a:lnTo>
                  <a:pt x="2107061" y="0"/>
                </a:lnTo>
                <a:lnTo>
                  <a:pt x="2107061" y="602017"/>
                </a:lnTo>
                <a:lnTo>
                  <a:pt x="0" y="6020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Object 6"/>
          <p:cNvGraphicFramePr/>
          <p:nvPr>
            <p:extLst>
              <p:ext uri="{D42A27DB-BD31-4B8C-83A1-F6EECF244321}">
                <p14:modId xmlns:p14="http://schemas.microsoft.com/office/powerpoint/2010/main" val="2956635397"/>
              </p:ext>
            </p:extLst>
          </p:nvPr>
        </p:nvGraphicFramePr>
        <p:xfrm>
          <a:off x="1014352" y="3121739"/>
          <a:ext cx="6344928" cy="738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5143500" imgH="8293100" progId="Excel.Sheet.12">
                  <p:embed/>
                </p:oleObj>
              </mc:Choice>
              <mc:Fallback>
                <p:oleObj name="Worksheet" r:id="rId9" imgW="5143500" imgH="8293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4352" y="3121739"/>
                        <a:ext cx="6344928" cy="738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"/>
          <p:cNvSpPr/>
          <p:nvPr/>
        </p:nvSpPr>
        <p:spPr>
          <a:xfrm>
            <a:off x="10200995" y="4182301"/>
            <a:ext cx="6500577" cy="4115473"/>
          </a:xfrm>
          <a:custGeom>
            <a:avLst/>
            <a:gdLst/>
            <a:ahLst/>
            <a:cxnLst/>
            <a:rect l="l" t="t" r="r" b="b"/>
            <a:pathLst>
              <a:path w="6500577" h="4115473">
                <a:moveTo>
                  <a:pt x="0" y="0"/>
                </a:moveTo>
                <a:lnTo>
                  <a:pt x="6500577" y="0"/>
                </a:lnTo>
                <a:lnTo>
                  <a:pt x="6500577" y="4115474"/>
                </a:lnTo>
                <a:lnTo>
                  <a:pt x="0" y="41154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58518" y="1315719"/>
            <a:ext cx="721197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700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System Specifications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6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530269" y="-1240389"/>
            <a:ext cx="2714787" cy="8115300"/>
          </a:xfrm>
          <a:custGeom>
            <a:avLst/>
            <a:gdLst/>
            <a:ahLst/>
            <a:cxnLst/>
            <a:rect l="l" t="t" r="r" b="b"/>
            <a:pathLst>
              <a:path w="2714787" h="8115300">
                <a:moveTo>
                  <a:pt x="0" y="8115300"/>
                </a:moveTo>
                <a:lnTo>
                  <a:pt x="0" y="0"/>
                </a:lnTo>
                <a:lnTo>
                  <a:pt x="2714788" y="0"/>
                </a:lnTo>
                <a:lnTo>
                  <a:pt x="2714788" y="8115300"/>
                </a:lnTo>
                <a:lnTo>
                  <a:pt x="0" y="8115300"/>
                </a:lnTo>
                <a:close/>
              </a:path>
            </a:pathLst>
          </a:custGeom>
          <a:blipFill>
            <a:blip r:embed="rId2"/>
            <a:stretch>
              <a:fillRect l="-76863" t="-64162" r="-2135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2966" y="4459019"/>
            <a:ext cx="8109394" cy="4799281"/>
            <a:chOff x="0" y="0"/>
            <a:chExt cx="5102316" cy="3019640"/>
          </a:xfrm>
        </p:grpSpPr>
        <p:sp>
          <p:nvSpPr>
            <p:cNvPr id="4" name="Freeform 4"/>
            <p:cNvSpPr/>
            <p:nvPr/>
          </p:nvSpPr>
          <p:spPr>
            <a:xfrm>
              <a:off x="-139" y="0"/>
              <a:ext cx="5102329" cy="3019513"/>
            </a:xfrm>
            <a:custGeom>
              <a:avLst/>
              <a:gdLst/>
              <a:ahLst/>
              <a:cxnLst/>
              <a:rect l="l" t="t" r="r" b="b"/>
              <a:pathLst>
                <a:path w="5102329" h="3019513">
                  <a:moveTo>
                    <a:pt x="5086199" y="184404"/>
                  </a:moveTo>
                  <a:cubicBezTo>
                    <a:pt x="5085818" y="123444"/>
                    <a:pt x="5095216" y="6604"/>
                    <a:pt x="5095216" y="6604"/>
                  </a:cubicBezTo>
                  <a:lnTo>
                    <a:pt x="4950309" y="4318"/>
                  </a:lnTo>
                  <a:lnTo>
                    <a:pt x="4744823" y="14097"/>
                  </a:lnTo>
                  <a:cubicBezTo>
                    <a:pt x="4744823" y="14097"/>
                    <a:pt x="4411194" y="-1905"/>
                    <a:pt x="4379317" y="13081"/>
                  </a:cubicBezTo>
                  <a:cubicBezTo>
                    <a:pt x="4347313" y="28067"/>
                    <a:pt x="4281400" y="4318"/>
                    <a:pt x="4281400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2373845"/>
                  </a:lnTo>
                  <a:lnTo>
                    <a:pt x="14363" y="2552661"/>
                  </a:lnTo>
                  <a:cubicBezTo>
                    <a:pt x="14363" y="2552661"/>
                    <a:pt x="-10656" y="2593809"/>
                    <a:pt x="5346" y="2753829"/>
                  </a:cubicBezTo>
                  <a:cubicBezTo>
                    <a:pt x="21348" y="2913849"/>
                    <a:pt x="38620" y="3009099"/>
                    <a:pt x="38620" y="3009099"/>
                  </a:cubicBezTo>
                  <a:lnTo>
                    <a:pt x="122186" y="3009353"/>
                  </a:lnTo>
                  <a:lnTo>
                    <a:pt x="294906" y="2992843"/>
                  </a:lnTo>
                  <a:lnTo>
                    <a:pt x="521855" y="3010369"/>
                  </a:lnTo>
                  <a:lnTo>
                    <a:pt x="760488" y="3019513"/>
                  </a:lnTo>
                  <a:lnTo>
                    <a:pt x="895870" y="2994367"/>
                  </a:lnTo>
                  <a:lnTo>
                    <a:pt x="998105" y="3011639"/>
                  </a:lnTo>
                  <a:lnTo>
                    <a:pt x="4346170" y="3013544"/>
                  </a:lnTo>
                  <a:lnTo>
                    <a:pt x="4589121" y="3014179"/>
                  </a:lnTo>
                  <a:lnTo>
                    <a:pt x="4825976" y="3004527"/>
                  </a:lnTo>
                  <a:lnTo>
                    <a:pt x="5012285" y="3015322"/>
                  </a:lnTo>
                  <a:lnTo>
                    <a:pt x="5089755" y="3015576"/>
                  </a:lnTo>
                  <a:lnTo>
                    <a:pt x="5090136" y="2867621"/>
                  </a:lnTo>
                  <a:lnTo>
                    <a:pt x="5090390" y="2753956"/>
                  </a:lnTo>
                  <a:lnTo>
                    <a:pt x="5082516" y="2548470"/>
                  </a:lnTo>
                  <a:lnTo>
                    <a:pt x="5091406" y="2380322"/>
                  </a:lnTo>
                  <a:lnTo>
                    <a:pt x="5093184" y="669671"/>
                  </a:lnTo>
                  <a:lnTo>
                    <a:pt x="5102328" y="422656"/>
                  </a:lnTo>
                  <a:cubicBezTo>
                    <a:pt x="5102328" y="422656"/>
                    <a:pt x="5086326" y="245110"/>
                    <a:pt x="5085945" y="18415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793722" y="1496494"/>
            <a:ext cx="7854931" cy="7798432"/>
            <a:chOff x="0" y="0"/>
            <a:chExt cx="4942211" cy="4906663"/>
          </a:xfrm>
        </p:grpSpPr>
        <p:sp>
          <p:nvSpPr>
            <p:cNvPr id="6" name="Freeform 6"/>
            <p:cNvSpPr/>
            <p:nvPr/>
          </p:nvSpPr>
          <p:spPr>
            <a:xfrm>
              <a:off x="-139" y="0"/>
              <a:ext cx="4942224" cy="4906536"/>
            </a:xfrm>
            <a:custGeom>
              <a:avLst/>
              <a:gdLst/>
              <a:ahLst/>
              <a:cxnLst/>
              <a:rect l="l" t="t" r="r" b="b"/>
              <a:pathLst>
                <a:path w="4942224" h="4906536">
                  <a:moveTo>
                    <a:pt x="4926095" y="184404"/>
                  </a:moveTo>
                  <a:cubicBezTo>
                    <a:pt x="4925714" y="123444"/>
                    <a:pt x="4935111" y="6604"/>
                    <a:pt x="4935111" y="6604"/>
                  </a:cubicBezTo>
                  <a:lnTo>
                    <a:pt x="4790204" y="4318"/>
                  </a:lnTo>
                  <a:lnTo>
                    <a:pt x="4584718" y="14097"/>
                  </a:lnTo>
                  <a:cubicBezTo>
                    <a:pt x="4584718" y="14097"/>
                    <a:pt x="4251090" y="-1905"/>
                    <a:pt x="4219212" y="13081"/>
                  </a:cubicBezTo>
                  <a:cubicBezTo>
                    <a:pt x="4187209" y="28067"/>
                    <a:pt x="4121296" y="4318"/>
                    <a:pt x="4121296" y="4318"/>
                  </a:cubicBezTo>
                  <a:lnTo>
                    <a:pt x="920508" y="2413"/>
                  </a:lnTo>
                  <a:lnTo>
                    <a:pt x="629551" y="1651"/>
                  </a:lnTo>
                  <a:lnTo>
                    <a:pt x="402602" y="9525"/>
                  </a:lnTo>
                  <a:lnTo>
                    <a:pt x="138823" y="8763"/>
                  </a:lnTo>
                  <a:lnTo>
                    <a:pt x="38747" y="0"/>
                  </a:lnTo>
                  <a:cubicBezTo>
                    <a:pt x="22872" y="0"/>
                    <a:pt x="10045" y="12700"/>
                    <a:pt x="10045" y="28575"/>
                  </a:cubicBezTo>
                  <a:lnTo>
                    <a:pt x="26301" y="273685"/>
                  </a:lnTo>
                  <a:lnTo>
                    <a:pt x="8521" y="545084"/>
                  </a:lnTo>
                  <a:lnTo>
                    <a:pt x="6362" y="4260868"/>
                  </a:lnTo>
                  <a:lnTo>
                    <a:pt x="14363" y="4439684"/>
                  </a:lnTo>
                  <a:cubicBezTo>
                    <a:pt x="14363" y="4439684"/>
                    <a:pt x="-10656" y="4480832"/>
                    <a:pt x="5346" y="4640852"/>
                  </a:cubicBezTo>
                  <a:cubicBezTo>
                    <a:pt x="21348" y="4800872"/>
                    <a:pt x="38620" y="4896122"/>
                    <a:pt x="38620" y="4896122"/>
                  </a:cubicBezTo>
                  <a:lnTo>
                    <a:pt x="122186" y="4896376"/>
                  </a:lnTo>
                  <a:lnTo>
                    <a:pt x="294906" y="4879866"/>
                  </a:lnTo>
                  <a:lnTo>
                    <a:pt x="521855" y="4897393"/>
                  </a:lnTo>
                  <a:lnTo>
                    <a:pt x="760488" y="4906536"/>
                  </a:lnTo>
                  <a:lnTo>
                    <a:pt x="895870" y="4881390"/>
                  </a:lnTo>
                  <a:lnTo>
                    <a:pt x="998105" y="4898662"/>
                  </a:lnTo>
                  <a:lnTo>
                    <a:pt x="4186065" y="4900568"/>
                  </a:lnTo>
                  <a:lnTo>
                    <a:pt x="4429016" y="4901202"/>
                  </a:lnTo>
                  <a:lnTo>
                    <a:pt x="4665871" y="4891550"/>
                  </a:lnTo>
                  <a:lnTo>
                    <a:pt x="4852180" y="4902345"/>
                  </a:lnTo>
                  <a:lnTo>
                    <a:pt x="4929651" y="4902599"/>
                  </a:lnTo>
                  <a:lnTo>
                    <a:pt x="4930031" y="4754644"/>
                  </a:lnTo>
                  <a:lnTo>
                    <a:pt x="4930285" y="4640980"/>
                  </a:lnTo>
                  <a:lnTo>
                    <a:pt x="4922411" y="4435493"/>
                  </a:lnTo>
                  <a:lnTo>
                    <a:pt x="4931302" y="4267345"/>
                  </a:lnTo>
                  <a:lnTo>
                    <a:pt x="4933079" y="669671"/>
                  </a:lnTo>
                  <a:lnTo>
                    <a:pt x="4942223" y="422656"/>
                  </a:lnTo>
                  <a:cubicBezTo>
                    <a:pt x="4942223" y="422656"/>
                    <a:pt x="4926221" y="245110"/>
                    <a:pt x="4925840" y="184150"/>
                  </a:cubicBezTo>
                  <a:close/>
                </a:path>
              </a:pathLst>
            </a:custGeom>
            <a:solidFill>
              <a:srgbClr val="FFFAE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834133" y="1147089"/>
            <a:ext cx="2107060" cy="602017"/>
          </a:xfrm>
          <a:custGeom>
            <a:avLst/>
            <a:gdLst/>
            <a:ahLst/>
            <a:cxnLst/>
            <a:rect l="l" t="t" r="r" b="b"/>
            <a:pathLst>
              <a:path w="2107060" h="602017">
                <a:moveTo>
                  <a:pt x="0" y="0"/>
                </a:moveTo>
                <a:lnTo>
                  <a:pt x="2107060" y="0"/>
                </a:lnTo>
                <a:lnTo>
                  <a:pt x="2107060" y="602017"/>
                </a:lnTo>
                <a:lnTo>
                  <a:pt x="0" y="602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35555">
            <a:off x="13538289" y="919105"/>
            <a:ext cx="771870" cy="1154778"/>
          </a:xfrm>
          <a:custGeom>
            <a:avLst/>
            <a:gdLst/>
            <a:ahLst/>
            <a:cxnLst/>
            <a:rect l="l" t="t" r="r" b="b"/>
            <a:pathLst>
              <a:path w="771870" h="1154778">
                <a:moveTo>
                  <a:pt x="0" y="0"/>
                </a:moveTo>
                <a:lnTo>
                  <a:pt x="771870" y="0"/>
                </a:lnTo>
                <a:lnTo>
                  <a:pt x="771870" y="1154778"/>
                </a:lnTo>
                <a:lnTo>
                  <a:pt x="0" y="115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365000">
            <a:off x="13178786" y="2023562"/>
            <a:ext cx="386186" cy="484246"/>
          </a:xfrm>
          <a:custGeom>
            <a:avLst/>
            <a:gdLst/>
            <a:ahLst/>
            <a:cxnLst/>
            <a:rect l="l" t="t" r="r" b="b"/>
            <a:pathLst>
              <a:path w="386186" h="484246">
                <a:moveTo>
                  <a:pt x="0" y="0"/>
                </a:moveTo>
                <a:lnTo>
                  <a:pt x="386187" y="0"/>
                </a:lnTo>
                <a:lnTo>
                  <a:pt x="386187" y="484246"/>
                </a:lnTo>
                <a:lnTo>
                  <a:pt x="0" y="484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422530">
            <a:off x="15624344" y="8249272"/>
            <a:ext cx="1656506" cy="460810"/>
          </a:xfrm>
          <a:custGeom>
            <a:avLst/>
            <a:gdLst/>
            <a:ahLst/>
            <a:cxnLst/>
            <a:rect l="l" t="t" r="r" b="b"/>
            <a:pathLst>
              <a:path w="1656506" h="460810">
                <a:moveTo>
                  <a:pt x="0" y="0"/>
                </a:moveTo>
                <a:lnTo>
                  <a:pt x="1656506" y="0"/>
                </a:lnTo>
                <a:lnTo>
                  <a:pt x="1656506" y="460810"/>
                </a:lnTo>
                <a:lnTo>
                  <a:pt x="0" y="460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283241">
            <a:off x="10065661" y="1937440"/>
            <a:ext cx="1656506" cy="460810"/>
          </a:xfrm>
          <a:custGeom>
            <a:avLst/>
            <a:gdLst/>
            <a:ahLst/>
            <a:cxnLst/>
            <a:rect l="l" t="t" r="r" b="b"/>
            <a:pathLst>
              <a:path w="1656506" h="460810">
                <a:moveTo>
                  <a:pt x="0" y="0"/>
                </a:moveTo>
                <a:lnTo>
                  <a:pt x="1656506" y="0"/>
                </a:lnTo>
                <a:lnTo>
                  <a:pt x="1656506" y="460810"/>
                </a:lnTo>
                <a:lnTo>
                  <a:pt x="0" y="460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3202" y="4459019"/>
            <a:ext cx="9252246" cy="5111866"/>
          </a:xfrm>
          <a:custGeom>
            <a:avLst/>
            <a:gdLst/>
            <a:ahLst/>
            <a:cxnLst/>
            <a:rect l="l" t="t" r="r" b="b"/>
            <a:pathLst>
              <a:path w="9252246" h="5111866">
                <a:moveTo>
                  <a:pt x="0" y="0"/>
                </a:moveTo>
                <a:lnTo>
                  <a:pt x="9252246" y="0"/>
                </a:lnTo>
                <a:lnTo>
                  <a:pt x="9252246" y="5111866"/>
                </a:lnTo>
                <a:lnTo>
                  <a:pt x="0" y="5111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175822" y="3539370"/>
            <a:ext cx="6392114" cy="438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9311" lvl="1" indent="-354655" algn="just">
              <a:lnSpc>
                <a:spcPts val="4270"/>
              </a:lnSpc>
              <a:buFont typeface="Arial"/>
              <a:buChar char="•"/>
            </a:pPr>
            <a:r>
              <a:rPr lang="en-US" sz="3285" dirty="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MOSFET ON → Inductor stores energy</a:t>
            </a:r>
          </a:p>
          <a:p>
            <a:pPr marL="709311" lvl="1" indent="-354655" algn="just">
              <a:lnSpc>
                <a:spcPts val="4270"/>
              </a:lnSpc>
              <a:buFont typeface="Arial"/>
              <a:buChar char="•"/>
            </a:pPr>
            <a:r>
              <a:rPr lang="en-US" sz="3285" dirty="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MOSFET OFF → Diode conducts, inductor releases energy</a:t>
            </a:r>
          </a:p>
          <a:p>
            <a:pPr marL="709311" lvl="1" indent="-354655" algn="just">
              <a:lnSpc>
                <a:spcPts val="4270"/>
              </a:lnSpc>
              <a:buFont typeface="Arial"/>
              <a:buChar char="•"/>
            </a:pPr>
            <a:r>
              <a:rPr lang="en-US" sz="3285" dirty="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Capacitor smooths ripple</a:t>
            </a:r>
          </a:p>
          <a:p>
            <a:pPr marL="709311" lvl="1" indent="-354655" algn="just">
              <a:lnSpc>
                <a:spcPts val="4270"/>
              </a:lnSpc>
              <a:buFont typeface="Arial"/>
              <a:buChar char="•"/>
            </a:pPr>
            <a:r>
              <a:rPr lang="en-US" sz="3285" dirty="0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Output controlled by PWM duty cycle</a:t>
            </a:r>
          </a:p>
          <a:p>
            <a:pPr algn="just">
              <a:lnSpc>
                <a:spcPts val="4270"/>
              </a:lnSpc>
            </a:pPr>
            <a:endParaRPr lang="en-US" sz="3285" dirty="0">
              <a:solidFill>
                <a:srgbClr val="00000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06629" y="1889958"/>
            <a:ext cx="5975223" cy="28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4722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Working Principle</a:t>
            </a:r>
          </a:p>
          <a:p>
            <a:pPr algn="ctr">
              <a:lnSpc>
                <a:spcPts val="5667"/>
              </a:lnSpc>
            </a:pPr>
            <a:r>
              <a:rPr lang="en-US" sz="4722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AND</a:t>
            </a:r>
          </a:p>
          <a:p>
            <a:pPr algn="ctr">
              <a:lnSpc>
                <a:spcPts val="5667"/>
              </a:lnSpc>
            </a:pPr>
            <a:r>
              <a:rPr lang="en-US" sz="4722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Circuit Diagram</a:t>
            </a:r>
          </a:p>
          <a:p>
            <a:pPr algn="ctr">
              <a:lnSpc>
                <a:spcPts val="5667"/>
              </a:lnSpc>
            </a:pPr>
            <a:endParaRPr lang="en-US" sz="4722">
              <a:solidFill>
                <a:srgbClr val="000001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C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971926"/>
            <a:ext cx="16249650" cy="6042064"/>
            <a:chOff x="0" y="0"/>
            <a:chExt cx="11437972" cy="4252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38099" cy="4253077"/>
            </a:xfrm>
            <a:custGeom>
              <a:avLst/>
              <a:gdLst/>
              <a:ahLst/>
              <a:cxnLst/>
              <a:rect l="l" t="t" r="r" b="b"/>
              <a:pathLst>
                <a:path w="11438099" h="4253077">
                  <a:moveTo>
                    <a:pt x="3175" y="0"/>
                  </a:moveTo>
                  <a:lnTo>
                    <a:pt x="175133" y="12700"/>
                  </a:lnTo>
                  <a:lnTo>
                    <a:pt x="11208483" y="12700"/>
                  </a:lnTo>
                  <a:cubicBezTo>
                    <a:pt x="11209499" y="12700"/>
                    <a:pt x="11248869" y="14097"/>
                    <a:pt x="11319989" y="25400"/>
                  </a:cubicBezTo>
                  <a:cubicBezTo>
                    <a:pt x="11399999" y="38100"/>
                    <a:pt x="11405714" y="38100"/>
                    <a:pt x="11405714" y="38100"/>
                  </a:cubicBezTo>
                  <a:lnTo>
                    <a:pt x="11405714" y="319278"/>
                  </a:lnTo>
                  <a:lnTo>
                    <a:pt x="11313512" y="341503"/>
                  </a:lnTo>
                  <a:lnTo>
                    <a:pt x="11248742" y="340614"/>
                  </a:lnTo>
                  <a:lnTo>
                    <a:pt x="11107899" y="343027"/>
                  </a:lnTo>
                  <a:lnTo>
                    <a:pt x="11412699" y="399034"/>
                  </a:lnTo>
                  <a:lnTo>
                    <a:pt x="11412699" y="3674719"/>
                  </a:lnTo>
                  <a:lnTo>
                    <a:pt x="11425399" y="3896969"/>
                  </a:lnTo>
                  <a:lnTo>
                    <a:pt x="11120599" y="3903319"/>
                  </a:lnTo>
                  <a:lnTo>
                    <a:pt x="11222199" y="3928719"/>
                  </a:lnTo>
                  <a:cubicBezTo>
                    <a:pt x="11223342" y="3934434"/>
                    <a:pt x="11311099" y="3928719"/>
                    <a:pt x="11351739" y="3940149"/>
                  </a:cubicBezTo>
                  <a:cubicBezTo>
                    <a:pt x="11400126" y="3953738"/>
                    <a:pt x="11425399" y="3966819"/>
                    <a:pt x="11425399" y="3966819"/>
                  </a:cubicBezTo>
                  <a:cubicBezTo>
                    <a:pt x="11425399" y="3966819"/>
                    <a:pt x="11424256" y="4042003"/>
                    <a:pt x="11431114" y="4093311"/>
                  </a:cubicBezTo>
                  <a:cubicBezTo>
                    <a:pt x="11437972" y="4144619"/>
                    <a:pt x="11431114" y="4182973"/>
                    <a:pt x="11431114" y="4182973"/>
                  </a:cubicBezTo>
                  <a:lnTo>
                    <a:pt x="11438099" y="4220819"/>
                  </a:lnTo>
                  <a:lnTo>
                    <a:pt x="11298399" y="4233519"/>
                  </a:lnTo>
                  <a:cubicBezTo>
                    <a:pt x="11298399" y="4233519"/>
                    <a:pt x="11192735" y="4234408"/>
                    <a:pt x="11143967" y="4240377"/>
                  </a:cubicBezTo>
                  <a:cubicBezTo>
                    <a:pt x="11095199" y="4246346"/>
                    <a:pt x="10839167" y="4242664"/>
                    <a:pt x="10839167" y="4242664"/>
                  </a:cubicBezTo>
                  <a:lnTo>
                    <a:pt x="600202" y="4246219"/>
                  </a:lnTo>
                  <a:lnTo>
                    <a:pt x="343789" y="4240377"/>
                  </a:lnTo>
                  <a:cubicBezTo>
                    <a:pt x="343789" y="4240377"/>
                    <a:pt x="276987" y="4234535"/>
                    <a:pt x="228981" y="4240377"/>
                  </a:cubicBezTo>
                  <a:cubicBezTo>
                    <a:pt x="180975" y="4246219"/>
                    <a:pt x="153670" y="4253077"/>
                    <a:pt x="153670" y="4253077"/>
                  </a:cubicBezTo>
                  <a:lnTo>
                    <a:pt x="49657" y="4253077"/>
                  </a:lnTo>
                  <a:lnTo>
                    <a:pt x="36957" y="4043019"/>
                  </a:lnTo>
                  <a:cubicBezTo>
                    <a:pt x="36957" y="4043019"/>
                    <a:pt x="68580" y="4051655"/>
                    <a:pt x="169291" y="3996537"/>
                  </a:cubicBezTo>
                  <a:cubicBezTo>
                    <a:pt x="270002" y="3941419"/>
                    <a:pt x="295402" y="3928719"/>
                    <a:pt x="295402" y="3928719"/>
                  </a:cubicBezTo>
                  <a:lnTo>
                    <a:pt x="29845" y="3959834"/>
                  </a:lnTo>
                  <a:cubicBezTo>
                    <a:pt x="17653" y="3896207"/>
                    <a:pt x="3302" y="3674719"/>
                    <a:pt x="3302" y="3674719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4" name="Freeform 4"/>
          <p:cNvSpPr/>
          <p:nvPr/>
        </p:nvSpPr>
        <p:spPr>
          <a:xfrm rot="5400000">
            <a:off x="8087678" y="-1734503"/>
            <a:ext cx="2093595" cy="7620000"/>
          </a:xfrm>
          <a:custGeom>
            <a:avLst/>
            <a:gdLst/>
            <a:ahLst/>
            <a:cxnLst/>
            <a:rect l="l" t="t" r="r" b="b"/>
            <a:pathLst>
              <a:path w="2093595" h="7620000">
                <a:moveTo>
                  <a:pt x="0" y="7620000"/>
                </a:moveTo>
                <a:lnTo>
                  <a:pt x="0" y="0"/>
                </a:lnTo>
                <a:lnTo>
                  <a:pt x="2093594" y="0"/>
                </a:lnTo>
                <a:lnTo>
                  <a:pt x="2093594" y="7620000"/>
                </a:lnTo>
                <a:lnTo>
                  <a:pt x="0" y="7620000"/>
                </a:lnTo>
                <a:close/>
              </a:path>
            </a:pathLst>
          </a:custGeom>
          <a:blipFill>
            <a:blip r:embed="rId2"/>
            <a:stretch>
              <a:fillRect l="-128727" t="-113249" r="-38880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7265" y="4321472"/>
            <a:ext cx="13413471" cy="520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5"/>
              </a:lnSpc>
            </a:pPr>
            <a:r>
              <a:rPr lang="en-US" sz="3661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• PWM signal will be configured using the general form:</a:t>
            </a:r>
          </a:p>
          <a:p>
            <a:pPr algn="just">
              <a:lnSpc>
                <a:spcPts val="5125"/>
              </a:lnSpc>
            </a:pPr>
            <a:r>
              <a:rPr lang="en-US" sz="3661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PULSE(V1, V2, Tdelay, Trise, Tfall, Ton, Tperiod)</a:t>
            </a:r>
          </a:p>
          <a:p>
            <a:pPr algn="just">
              <a:lnSpc>
                <a:spcPts val="5125"/>
              </a:lnSpc>
            </a:pPr>
            <a:r>
              <a:rPr lang="en-US" sz="3661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• For this simulation: PULSE(0 10 0 10n 10n 2.96u 20u)</a:t>
            </a:r>
          </a:p>
          <a:p>
            <a:pPr algn="just">
              <a:lnSpc>
                <a:spcPts val="5125"/>
              </a:lnSpc>
            </a:pPr>
            <a:r>
              <a:rPr lang="en-US" sz="3661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• Transient analysis will be performed using the general form:</a:t>
            </a:r>
          </a:p>
          <a:p>
            <a:pPr algn="just">
              <a:lnSpc>
                <a:spcPts val="5125"/>
              </a:lnSpc>
            </a:pPr>
            <a:r>
              <a:rPr lang="en-US" sz="3661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.tran Tprint-step Tstop Tstart-save</a:t>
            </a:r>
          </a:p>
          <a:p>
            <a:pPr algn="just">
              <a:lnSpc>
                <a:spcPts val="5125"/>
              </a:lnSpc>
            </a:pPr>
            <a:r>
              <a:rPr lang="en-US" sz="3661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• For this simulation: .tran 0 10m 5m</a:t>
            </a:r>
          </a:p>
          <a:p>
            <a:pPr algn="just">
              <a:lnSpc>
                <a:spcPts val="5125"/>
              </a:lnSpc>
            </a:pPr>
            <a:r>
              <a:rPr lang="en-US" sz="3661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• Parameters to monitor: output voltage, inductor current, and switching waveforms.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34403" y="1589722"/>
            <a:ext cx="580014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LTspice Setup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C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49300" y="4308031"/>
            <a:ext cx="4180307" cy="3782977"/>
            <a:chOff x="0" y="0"/>
            <a:chExt cx="5558115" cy="5029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8241" cy="5029954"/>
            </a:xfrm>
            <a:custGeom>
              <a:avLst/>
              <a:gdLst/>
              <a:ahLst/>
              <a:cxnLst/>
              <a:rect l="l" t="t" r="r" b="b"/>
              <a:pathLst>
                <a:path w="5558241" h="5029954">
                  <a:moveTo>
                    <a:pt x="3175" y="0"/>
                  </a:moveTo>
                  <a:lnTo>
                    <a:pt x="175133" y="12700"/>
                  </a:lnTo>
                  <a:lnTo>
                    <a:pt x="5328626" y="12700"/>
                  </a:lnTo>
                  <a:cubicBezTo>
                    <a:pt x="5329642" y="12700"/>
                    <a:pt x="5369011" y="14097"/>
                    <a:pt x="5440132" y="25400"/>
                  </a:cubicBezTo>
                  <a:cubicBezTo>
                    <a:pt x="5520141" y="38100"/>
                    <a:pt x="5525857" y="38100"/>
                    <a:pt x="5525857" y="38100"/>
                  </a:cubicBezTo>
                  <a:lnTo>
                    <a:pt x="5525857" y="319278"/>
                  </a:lnTo>
                  <a:lnTo>
                    <a:pt x="5433654" y="341503"/>
                  </a:lnTo>
                  <a:lnTo>
                    <a:pt x="5368885" y="340614"/>
                  </a:lnTo>
                  <a:lnTo>
                    <a:pt x="5228042" y="343027"/>
                  </a:lnTo>
                  <a:lnTo>
                    <a:pt x="5532841" y="399034"/>
                  </a:lnTo>
                  <a:lnTo>
                    <a:pt x="5532841" y="4451596"/>
                  </a:lnTo>
                  <a:lnTo>
                    <a:pt x="5545541" y="4673846"/>
                  </a:lnTo>
                  <a:lnTo>
                    <a:pt x="5240742" y="4680196"/>
                  </a:lnTo>
                  <a:lnTo>
                    <a:pt x="5342342" y="4705596"/>
                  </a:lnTo>
                  <a:cubicBezTo>
                    <a:pt x="5343485" y="4711311"/>
                    <a:pt x="5431242" y="4705596"/>
                    <a:pt x="5471882" y="4717026"/>
                  </a:cubicBezTo>
                  <a:cubicBezTo>
                    <a:pt x="5520268" y="4730615"/>
                    <a:pt x="5545541" y="4743696"/>
                    <a:pt x="5545541" y="4743696"/>
                  </a:cubicBezTo>
                  <a:cubicBezTo>
                    <a:pt x="5545541" y="4743696"/>
                    <a:pt x="5544398" y="4818880"/>
                    <a:pt x="5551257" y="4870188"/>
                  </a:cubicBezTo>
                  <a:cubicBezTo>
                    <a:pt x="5558115" y="4921496"/>
                    <a:pt x="5551257" y="4959850"/>
                    <a:pt x="5551257" y="4959850"/>
                  </a:cubicBezTo>
                  <a:lnTo>
                    <a:pt x="5558241" y="4997696"/>
                  </a:lnTo>
                  <a:lnTo>
                    <a:pt x="5418542" y="5010396"/>
                  </a:lnTo>
                  <a:cubicBezTo>
                    <a:pt x="5418542" y="5010396"/>
                    <a:pt x="5312878" y="5011285"/>
                    <a:pt x="5264110" y="5017254"/>
                  </a:cubicBezTo>
                  <a:cubicBezTo>
                    <a:pt x="5215342" y="5023223"/>
                    <a:pt x="4959310" y="5019540"/>
                    <a:pt x="4959310" y="5019540"/>
                  </a:cubicBezTo>
                  <a:lnTo>
                    <a:pt x="600202" y="5023096"/>
                  </a:lnTo>
                  <a:lnTo>
                    <a:pt x="343789" y="5017254"/>
                  </a:lnTo>
                  <a:cubicBezTo>
                    <a:pt x="343789" y="5017254"/>
                    <a:pt x="276987" y="5011412"/>
                    <a:pt x="228981" y="5017254"/>
                  </a:cubicBezTo>
                  <a:cubicBezTo>
                    <a:pt x="180975" y="5023096"/>
                    <a:pt x="153670" y="5029954"/>
                    <a:pt x="153670" y="5029954"/>
                  </a:cubicBezTo>
                  <a:lnTo>
                    <a:pt x="49657" y="5029954"/>
                  </a:lnTo>
                  <a:lnTo>
                    <a:pt x="36957" y="4819896"/>
                  </a:lnTo>
                  <a:cubicBezTo>
                    <a:pt x="36957" y="4819896"/>
                    <a:pt x="68580" y="4828532"/>
                    <a:pt x="169291" y="4773414"/>
                  </a:cubicBezTo>
                  <a:cubicBezTo>
                    <a:pt x="270002" y="4718296"/>
                    <a:pt x="295402" y="4705596"/>
                    <a:pt x="295402" y="4705596"/>
                  </a:cubicBezTo>
                  <a:lnTo>
                    <a:pt x="29845" y="4736711"/>
                  </a:lnTo>
                  <a:cubicBezTo>
                    <a:pt x="17653" y="4673084"/>
                    <a:pt x="3302" y="4451596"/>
                    <a:pt x="3302" y="4451596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4" name="Freeform 4"/>
          <p:cNvSpPr/>
          <p:nvPr/>
        </p:nvSpPr>
        <p:spPr>
          <a:xfrm rot="5400000">
            <a:off x="8087678" y="-6049328"/>
            <a:ext cx="2093595" cy="16249650"/>
          </a:xfrm>
          <a:custGeom>
            <a:avLst/>
            <a:gdLst/>
            <a:ahLst/>
            <a:cxnLst/>
            <a:rect l="l" t="t" r="r" b="b"/>
            <a:pathLst>
              <a:path w="2093595" h="16249650">
                <a:moveTo>
                  <a:pt x="0" y="16249650"/>
                </a:moveTo>
                <a:lnTo>
                  <a:pt x="0" y="0"/>
                </a:lnTo>
                <a:lnTo>
                  <a:pt x="2093594" y="0"/>
                </a:lnTo>
                <a:lnTo>
                  <a:pt x="2093594" y="16249650"/>
                </a:lnTo>
                <a:lnTo>
                  <a:pt x="0" y="16249650"/>
                </a:lnTo>
                <a:close/>
              </a:path>
            </a:pathLst>
          </a:custGeom>
          <a:blipFill>
            <a:blip r:embed="rId2"/>
            <a:stretch>
              <a:fillRect l="-128727" r="-38880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45311" y="599505"/>
            <a:ext cx="1164220" cy="1475992"/>
            <a:chOff x="0" y="0"/>
            <a:chExt cx="1552294" cy="1967990"/>
          </a:xfrm>
        </p:grpSpPr>
        <p:sp>
          <p:nvSpPr>
            <p:cNvPr id="6" name="Freeform 6"/>
            <p:cNvSpPr/>
            <p:nvPr/>
          </p:nvSpPr>
          <p:spPr>
            <a:xfrm rot="-3029265">
              <a:off x="342654" y="98524"/>
              <a:ext cx="866985" cy="1297078"/>
            </a:xfrm>
            <a:custGeom>
              <a:avLst/>
              <a:gdLst/>
              <a:ahLst/>
              <a:cxnLst/>
              <a:rect l="l" t="t" r="r" b="b"/>
              <a:pathLst>
                <a:path w="866985" h="1297078">
                  <a:moveTo>
                    <a:pt x="0" y="0"/>
                  </a:moveTo>
                  <a:lnTo>
                    <a:pt x="866986" y="0"/>
                  </a:lnTo>
                  <a:lnTo>
                    <a:pt x="866986" y="1297078"/>
                  </a:lnTo>
                  <a:lnTo>
                    <a:pt x="0" y="1297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2312128">
              <a:off x="996322" y="1348177"/>
              <a:ext cx="433775" cy="543918"/>
            </a:xfrm>
            <a:custGeom>
              <a:avLst/>
              <a:gdLst/>
              <a:ahLst/>
              <a:cxnLst/>
              <a:rect l="l" t="t" r="r" b="b"/>
              <a:pathLst>
                <a:path w="433775" h="543918">
                  <a:moveTo>
                    <a:pt x="0" y="0"/>
                  </a:moveTo>
                  <a:lnTo>
                    <a:pt x="433775" y="0"/>
                  </a:lnTo>
                  <a:lnTo>
                    <a:pt x="433775" y="543919"/>
                  </a:lnTo>
                  <a:lnTo>
                    <a:pt x="0" y="543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362735" y="3338122"/>
            <a:ext cx="12145954" cy="6543633"/>
          </a:xfrm>
          <a:custGeom>
            <a:avLst/>
            <a:gdLst/>
            <a:ahLst/>
            <a:cxnLst/>
            <a:rect l="l" t="t" r="r" b="b"/>
            <a:pathLst>
              <a:path w="12145954" h="6543633">
                <a:moveTo>
                  <a:pt x="0" y="0"/>
                </a:moveTo>
                <a:lnTo>
                  <a:pt x="12145954" y="0"/>
                </a:lnTo>
                <a:lnTo>
                  <a:pt x="12145954" y="6543633"/>
                </a:lnTo>
                <a:lnTo>
                  <a:pt x="0" y="65436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29625" y="1589722"/>
            <a:ext cx="140097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Simulation 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49300" y="4675911"/>
            <a:ext cx="4019298" cy="341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071" lvl="1" indent="-259036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Output voltage settles near 48–55V</a:t>
            </a:r>
          </a:p>
          <a:p>
            <a:pPr marL="518071" lvl="1" indent="-259036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Inductor current ~ 3A average</a:t>
            </a:r>
          </a:p>
          <a:p>
            <a:pPr marL="518071" lvl="1" indent="-259036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Ripple visible due to switching</a:t>
            </a:r>
          </a:p>
          <a:p>
            <a:pPr marL="518071" lvl="1" indent="-259036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Startup stabilization ~ 5 ms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00000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6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32E1A-F22A-BA32-0F99-E6109A1A4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5BFBBCD5-2B3D-1038-F6F5-58B475CC77EA}"/>
              </a:ext>
            </a:extLst>
          </p:cNvPr>
          <p:cNvSpPr/>
          <p:nvPr/>
        </p:nvSpPr>
        <p:spPr>
          <a:xfrm rot="8422530">
            <a:off x="15624344" y="8249272"/>
            <a:ext cx="1656506" cy="460810"/>
          </a:xfrm>
          <a:custGeom>
            <a:avLst/>
            <a:gdLst/>
            <a:ahLst/>
            <a:cxnLst/>
            <a:rect l="l" t="t" r="r" b="b"/>
            <a:pathLst>
              <a:path w="1656506" h="460810">
                <a:moveTo>
                  <a:pt x="0" y="0"/>
                </a:moveTo>
                <a:lnTo>
                  <a:pt x="1656506" y="0"/>
                </a:lnTo>
                <a:lnTo>
                  <a:pt x="1656506" y="460810"/>
                </a:lnTo>
                <a:lnTo>
                  <a:pt x="0" y="460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FAECD1A-EA8E-D892-2130-B5026D9DA7B6}"/>
              </a:ext>
            </a:extLst>
          </p:cNvPr>
          <p:cNvSpPr/>
          <p:nvPr/>
        </p:nvSpPr>
        <p:spPr>
          <a:xfrm rot="-1283241">
            <a:off x="10065661" y="1937440"/>
            <a:ext cx="1656506" cy="460810"/>
          </a:xfrm>
          <a:custGeom>
            <a:avLst/>
            <a:gdLst/>
            <a:ahLst/>
            <a:cxnLst/>
            <a:rect l="l" t="t" r="r" b="b"/>
            <a:pathLst>
              <a:path w="1656506" h="460810">
                <a:moveTo>
                  <a:pt x="0" y="0"/>
                </a:moveTo>
                <a:lnTo>
                  <a:pt x="1656506" y="0"/>
                </a:lnTo>
                <a:lnTo>
                  <a:pt x="1656506" y="460810"/>
                </a:lnTo>
                <a:lnTo>
                  <a:pt x="0" y="460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2A7E98-037B-1B65-1BB1-F3ACDE714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43" y="876300"/>
            <a:ext cx="17082113" cy="85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4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C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070539"/>
            <a:ext cx="5133425" cy="6187761"/>
            <a:chOff x="0" y="0"/>
            <a:chExt cx="3613369" cy="4355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496" cy="4355632"/>
            </a:xfrm>
            <a:custGeom>
              <a:avLst/>
              <a:gdLst/>
              <a:ahLst/>
              <a:cxnLst/>
              <a:rect l="l" t="t" r="r" b="b"/>
              <a:pathLst>
                <a:path w="3613496" h="4355632">
                  <a:moveTo>
                    <a:pt x="3175" y="0"/>
                  </a:moveTo>
                  <a:lnTo>
                    <a:pt x="175133" y="12700"/>
                  </a:lnTo>
                  <a:lnTo>
                    <a:pt x="3383879" y="12700"/>
                  </a:lnTo>
                  <a:cubicBezTo>
                    <a:pt x="3384896" y="12700"/>
                    <a:pt x="3424266" y="14097"/>
                    <a:pt x="3495385" y="25400"/>
                  </a:cubicBezTo>
                  <a:cubicBezTo>
                    <a:pt x="3575396" y="38100"/>
                    <a:pt x="3581111" y="38100"/>
                    <a:pt x="3581111" y="38100"/>
                  </a:cubicBezTo>
                  <a:lnTo>
                    <a:pt x="3581111" y="319278"/>
                  </a:lnTo>
                  <a:lnTo>
                    <a:pt x="3488909" y="341503"/>
                  </a:lnTo>
                  <a:lnTo>
                    <a:pt x="3424139" y="340614"/>
                  </a:lnTo>
                  <a:lnTo>
                    <a:pt x="3283296" y="343027"/>
                  </a:lnTo>
                  <a:lnTo>
                    <a:pt x="3588096" y="399034"/>
                  </a:lnTo>
                  <a:lnTo>
                    <a:pt x="3588096" y="3777274"/>
                  </a:lnTo>
                  <a:lnTo>
                    <a:pt x="3600796" y="3999524"/>
                  </a:lnTo>
                  <a:lnTo>
                    <a:pt x="3295996" y="4005874"/>
                  </a:lnTo>
                  <a:lnTo>
                    <a:pt x="3397596" y="4031274"/>
                  </a:lnTo>
                  <a:cubicBezTo>
                    <a:pt x="3398739" y="4036989"/>
                    <a:pt x="3486496" y="4031274"/>
                    <a:pt x="3527135" y="4042704"/>
                  </a:cubicBezTo>
                  <a:cubicBezTo>
                    <a:pt x="3575523" y="4056293"/>
                    <a:pt x="3600796" y="4069374"/>
                    <a:pt x="3600796" y="4069374"/>
                  </a:cubicBezTo>
                  <a:cubicBezTo>
                    <a:pt x="3600796" y="4069374"/>
                    <a:pt x="3599653" y="4144558"/>
                    <a:pt x="3606510" y="4195866"/>
                  </a:cubicBezTo>
                  <a:cubicBezTo>
                    <a:pt x="3613369" y="4247174"/>
                    <a:pt x="3606510" y="4285528"/>
                    <a:pt x="3606510" y="4285528"/>
                  </a:cubicBezTo>
                  <a:lnTo>
                    <a:pt x="3613496" y="4323374"/>
                  </a:lnTo>
                  <a:lnTo>
                    <a:pt x="3473796" y="4336074"/>
                  </a:lnTo>
                  <a:cubicBezTo>
                    <a:pt x="3473796" y="4336074"/>
                    <a:pt x="3368132" y="4336963"/>
                    <a:pt x="3319364" y="4342932"/>
                  </a:cubicBezTo>
                  <a:cubicBezTo>
                    <a:pt x="3270596" y="4348901"/>
                    <a:pt x="3014564" y="4345218"/>
                    <a:pt x="3014564" y="4345218"/>
                  </a:cubicBezTo>
                  <a:lnTo>
                    <a:pt x="600202" y="4348774"/>
                  </a:lnTo>
                  <a:lnTo>
                    <a:pt x="343789" y="4342932"/>
                  </a:lnTo>
                  <a:cubicBezTo>
                    <a:pt x="343789" y="4342932"/>
                    <a:pt x="276987" y="4337090"/>
                    <a:pt x="228981" y="4342932"/>
                  </a:cubicBezTo>
                  <a:cubicBezTo>
                    <a:pt x="180975" y="4348774"/>
                    <a:pt x="153670" y="4355632"/>
                    <a:pt x="153670" y="4355632"/>
                  </a:cubicBezTo>
                  <a:lnTo>
                    <a:pt x="49657" y="4355632"/>
                  </a:lnTo>
                  <a:lnTo>
                    <a:pt x="36957" y="4145574"/>
                  </a:lnTo>
                  <a:cubicBezTo>
                    <a:pt x="36957" y="4145574"/>
                    <a:pt x="68580" y="4154210"/>
                    <a:pt x="169291" y="4099092"/>
                  </a:cubicBezTo>
                  <a:cubicBezTo>
                    <a:pt x="270002" y="4043974"/>
                    <a:pt x="295402" y="4031274"/>
                    <a:pt x="295402" y="4031274"/>
                  </a:cubicBezTo>
                  <a:lnTo>
                    <a:pt x="29845" y="4062389"/>
                  </a:lnTo>
                  <a:cubicBezTo>
                    <a:pt x="17653" y="3998762"/>
                    <a:pt x="3302" y="3777274"/>
                    <a:pt x="3302" y="3777274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567762" y="3070539"/>
            <a:ext cx="5133425" cy="6187761"/>
            <a:chOff x="0" y="0"/>
            <a:chExt cx="3613369" cy="43555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3496" cy="4355632"/>
            </a:xfrm>
            <a:custGeom>
              <a:avLst/>
              <a:gdLst/>
              <a:ahLst/>
              <a:cxnLst/>
              <a:rect l="l" t="t" r="r" b="b"/>
              <a:pathLst>
                <a:path w="3613496" h="4355632">
                  <a:moveTo>
                    <a:pt x="3175" y="0"/>
                  </a:moveTo>
                  <a:lnTo>
                    <a:pt x="175133" y="12700"/>
                  </a:lnTo>
                  <a:lnTo>
                    <a:pt x="3383879" y="12700"/>
                  </a:lnTo>
                  <a:cubicBezTo>
                    <a:pt x="3384896" y="12700"/>
                    <a:pt x="3424266" y="14097"/>
                    <a:pt x="3495385" y="25400"/>
                  </a:cubicBezTo>
                  <a:cubicBezTo>
                    <a:pt x="3575396" y="38100"/>
                    <a:pt x="3581111" y="38100"/>
                    <a:pt x="3581111" y="38100"/>
                  </a:cubicBezTo>
                  <a:lnTo>
                    <a:pt x="3581111" y="319278"/>
                  </a:lnTo>
                  <a:lnTo>
                    <a:pt x="3488909" y="341503"/>
                  </a:lnTo>
                  <a:lnTo>
                    <a:pt x="3424139" y="340614"/>
                  </a:lnTo>
                  <a:lnTo>
                    <a:pt x="3283296" y="343027"/>
                  </a:lnTo>
                  <a:lnTo>
                    <a:pt x="3588096" y="399034"/>
                  </a:lnTo>
                  <a:lnTo>
                    <a:pt x="3588096" y="3777274"/>
                  </a:lnTo>
                  <a:lnTo>
                    <a:pt x="3600796" y="3999524"/>
                  </a:lnTo>
                  <a:lnTo>
                    <a:pt x="3295996" y="4005874"/>
                  </a:lnTo>
                  <a:lnTo>
                    <a:pt x="3397596" y="4031274"/>
                  </a:lnTo>
                  <a:cubicBezTo>
                    <a:pt x="3398739" y="4036989"/>
                    <a:pt x="3486496" y="4031274"/>
                    <a:pt x="3527135" y="4042704"/>
                  </a:cubicBezTo>
                  <a:cubicBezTo>
                    <a:pt x="3575523" y="4056293"/>
                    <a:pt x="3600796" y="4069374"/>
                    <a:pt x="3600796" y="4069374"/>
                  </a:cubicBezTo>
                  <a:cubicBezTo>
                    <a:pt x="3600796" y="4069374"/>
                    <a:pt x="3599653" y="4144558"/>
                    <a:pt x="3606510" y="4195866"/>
                  </a:cubicBezTo>
                  <a:cubicBezTo>
                    <a:pt x="3613369" y="4247174"/>
                    <a:pt x="3606510" y="4285528"/>
                    <a:pt x="3606510" y="4285528"/>
                  </a:cubicBezTo>
                  <a:lnTo>
                    <a:pt x="3613496" y="4323374"/>
                  </a:lnTo>
                  <a:lnTo>
                    <a:pt x="3473796" y="4336074"/>
                  </a:lnTo>
                  <a:cubicBezTo>
                    <a:pt x="3473796" y="4336074"/>
                    <a:pt x="3368132" y="4336963"/>
                    <a:pt x="3319364" y="4342932"/>
                  </a:cubicBezTo>
                  <a:cubicBezTo>
                    <a:pt x="3270596" y="4348901"/>
                    <a:pt x="3014564" y="4345218"/>
                    <a:pt x="3014564" y="4345218"/>
                  </a:cubicBezTo>
                  <a:lnTo>
                    <a:pt x="600202" y="4348774"/>
                  </a:lnTo>
                  <a:lnTo>
                    <a:pt x="343789" y="4342932"/>
                  </a:lnTo>
                  <a:cubicBezTo>
                    <a:pt x="343789" y="4342932"/>
                    <a:pt x="276987" y="4337090"/>
                    <a:pt x="228981" y="4342932"/>
                  </a:cubicBezTo>
                  <a:cubicBezTo>
                    <a:pt x="180975" y="4348774"/>
                    <a:pt x="153670" y="4355632"/>
                    <a:pt x="153670" y="4355632"/>
                  </a:cubicBezTo>
                  <a:lnTo>
                    <a:pt x="49657" y="4355632"/>
                  </a:lnTo>
                  <a:lnTo>
                    <a:pt x="36957" y="4145574"/>
                  </a:lnTo>
                  <a:cubicBezTo>
                    <a:pt x="36957" y="4145574"/>
                    <a:pt x="68580" y="4154210"/>
                    <a:pt x="169291" y="4099092"/>
                  </a:cubicBezTo>
                  <a:cubicBezTo>
                    <a:pt x="270002" y="4043974"/>
                    <a:pt x="295402" y="4031274"/>
                    <a:pt x="295402" y="4031274"/>
                  </a:cubicBezTo>
                  <a:lnTo>
                    <a:pt x="29845" y="4062389"/>
                  </a:lnTo>
                  <a:cubicBezTo>
                    <a:pt x="17653" y="3998762"/>
                    <a:pt x="3302" y="3777274"/>
                    <a:pt x="3302" y="3777274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129813" y="3070539"/>
            <a:ext cx="5133425" cy="6187761"/>
            <a:chOff x="0" y="0"/>
            <a:chExt cx="3613369" cy="43555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3496" cy="4355632"/>
            </a:xfrm>
            <a:custGeom>
              <a:avLst/>
              <a:gdLst/>
              <a:ahLst/>
              <a:cxnLst/>
              <a:rect l="l" t="t" r="r" b="b"/>
              <a:pathLst>
                <a:path w="3613496" h="4355632">
                  <a:moveTo>
                    <a:pt x="3175" y="0"/>
                  </a:moveTo>
                  <a:lnTo>
                    <a:pt x="175133" y="12700"/>
                  </a:lnTo>
                  <a:lnTo>
                    <a:pt x="3383879" y="12700"/>
                  </a:lnTo>
                  <a:cubicBezTo>
                    <a:pt x="3384896" y="12700"/>
                    <a:pt x="3424266" y="14097"/>
                    <a:pt x="3495385" y="25400"/>
                  </a:cubicBezTo>
                  <a:cubicBezTo>
                    <a:pt x="3575396" y="38100"/>
                    <a:pt x="3581111" y="38100"/>
                    <a:pt x="3581111" y="38100"/>
                  </a:cubicBezTo>
                  <a:lnTo>
                    <a:pt x="3581111" y="319278"/>
                  </a:lnTo>
                  <a:lnTo>
                    <a:pt x="3488909" y="341503"/>
                  </a:lnTo>
                  <a:lnTo>
                    <a:pt x="3424139" y="340614"/>
                  </a:lnTo>
                  <a:lnTo>
                    <a:pt x="3283296" y="343027"/>
                  </a:lnTo>
                  <a:lnTo>
                    <a:pt x="3588096" y="399034"/>
                  </a:lnTo>
                  <a:lnTo>
                    <a:pt x="3588096" y="3777274"/>
                  </a:lnTo>
                  <a:lnTo>
                    <a:pt x="3600796" y="3999524"/>
                  </a:lnTo>
                  <a:lnTo>
                    <a:pt x="3295996" y="4005874"/>
                  </a:lnTo>
                  <a:lnTo>
                    <a:pt x="3397596" y="4031274"/>
                  </a:lnTo>
                  <a:cubicBezTo>
                    <a:pt x="3398739" y="4036989"/>
                    <a:pt x="3486496" y="4031274"/>
                    <a:pt x="3527135" y="4042704"/>
                  </a:cubicBezTo>
                  <a:cubicBezTo>
                    <a:pt x="3575523" y="4056293"/>
                    <a:pt x="3600796" y="4069374"/>
                    <a:pt x="3600796" y="4069374"/>
                  </a:cubicBezTo>
                  <a:cubicBezTo>
                    <a:pt x="3600796" y="4069374"/>
                    <a:pt x="3599653" y="4144558"/>
                    <a:pt x="3606510" y="4195866"/>
                  </a:cubicBezTo>
                  <a:cubicBezTo>
                    <a:pt x="3613369" y="4247174"/>
                    <a:pt x="3606510" y="4285528"/>
                    <a:pt x="3606510" y="4285528"/>
                  </a:cubicBezTo>
                  <a:lnTo>
                    <a:pt x="3613496" y="4323374"/>
                  </a:lnTo>
                  <a:lnTo>
                    <a:pt x="3473796" y="4336074"/>
                  </a:lnTo>
                  <a:cubicBezTo>
                    <a:pt x="3473796" y="4336074"/>
                    <a:pt x="3368132" y="4336963"/>
                    <a:pt x="3319364" y="4342932"/>
                  </a:cubicBezTo>
                  <a:cubicBezTo>
                    <a:pt x="3270596" y="4348901"/>
                    <a:pt x="3014564" y="4345218"/>
                    <a:pt x="3014564" y="4345218"/>
                  </a:cubicBezTo>
                  <a:lnTo>
                    <a:pt x="600202" y="4348774"/>
                  </a:lnTo>
                  <a:lnTo>
                    <a:pt x="343789" y="4342932"/>
                  </a:lnTo>
                  <a:cubicBezTo>
                    <a:pt x="343789" y="4342932"/>
                    <a:pt x="276987" y="4337090"/>
                    <a:pt x="228981" y="4342932"/>
                  </a:cubicBezTo>
                  <a:cubicBezTo>
                    <a:pt x="180975" y="4348774"/>
                    <a:pt x="153670" y="4355632"/>
                    <a:pt x="153670" y="4355632"/>
                  </a:cubicBezTo>
                  <a:lnTo>
                    <a:pt x="49657" y="4355632"/>
                  </a:lnTo>
                  <a:lnTo>
                    <a:pt x="36957" y="4145574"/>
                  </a:lnTo>
                  <a:cubicBezTo>
                    <a:pt x="36957" y="4145574"/>
                    <a:pt x="68580" y="4154210"/>
                    <a:pt x="169291" y="4099092"/>
                  </a:cubicBezTo>
                  <a:cubicBezTo>
                    <a:pt x="270002" y="4043974"/>
                    <a:pt x="295402" y="4031274"/>
                    <a:pt x="295402" y="4031274"/>
                  </a:cubicBezTo>
                  <a:lnTo>
                    <a:pt x="29845" y="4062389"/>
                  </a:lnTo>
                  <a:cubicBezTo>
                    <a:pt x="17653" y="3998762"/>
                    <a:pt x="3302" y="3777274"/>
                    <a:pt x="3302" y="3777274"/>
                  </a:cubicBezTo>
                  <a:lnTo>
                    <a:pt x="381" y="502920"/>
                  </a:lnTo>
                  <a:lnTo>
                    <a:pt x="2032" y="337185"/>
                  </a:lnTo>
                  <a:lnTo>
                    <a:pt x="333375" y="304800"/>
                  </a:lnTo>
                  <a:lnTo>
                    <a:pt x="3175" y="266700"/>
                  </a:lnTo>
                  <a:lnTo>
                    <a:pt x="7112" y="188468"/>
                  </a:lnTo>
                  <a:lnTo>
                    <a:pt x="0" y="7708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id="8" name="Freeform 8"/>
          <p:cNvSpPr/>
          <p:nvPr/>
        </p:nvSpPr>
        <p:spPr>
          <a:xfrm rot="5400000">
            <a:off x="7757040" y="-7969688"/>
            <a:ext cx="2773920" cy="18288000"/>
          </a:xfrm>
          <a:custGeom>
            <a:avLst/>
            <a:gdLst/>
            <a:ahLst/>
            <a:cxnLst/>
            <a:rect l="l" t="t" r="r" b="b"/>
            <a:pathLst>
              <a:path w="2773920" h="18288000">
                <a:moveTo>
                  <a:pt x="0" y="18288000"/>
                </a:moveTo>
                <a:lnTo>
                  <a:pt x="0" y="0"/>
                </a:lnTo>
                <a:lnTo>
                  <a:pt x="2773920" y="0"/>
                </a:lnTo>
                <a:lnTo>
                  <a:pt x="277392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68057" r="-35648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65997" y="1745812"/>
            <a:ext cx="2439697" cy="372608"/>
          </a:xfrm>
          <a:custGeom>
            <a:avLst/>
            <a:gdLst/>
            <a:ahLst/>
            <a:cxnLst/>
            <a:rect l="l" t="t" r="r" b="b"/>
            <a:pathLst>
              <a:path w="2439697" h="372608">
                <a:moveTo>
                  <a:pt x="0" y="0"/>
                </a:moveTo>
                <a:lnTo>
                  <a:pt x="2439697" y="0"/>
                </a:lnTo>
                <a:lnTo>
                  <a:pt x="2439697" y="372609"/>
                </a:lnTo>
                <a:lnTo>
                  <a:pt x="0" y="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921942">
            <a:off x="6121954" y="624596"/>
            <a:ext cx="1241699" cy="505710"/>
          </a:xfrm>
          <a:custGeom>
            <a:avLst/>
            <a:gdLst/>
            <a:ahLst/>
            <a:cxnLst/>
            <a:rect l="l" t="t" r="r" b="b"/>
            <a:pathLst>
              <a:path w="1241699" h="505710">
                <a:moveTo>
                  <a:pt x="0" y="0"/>
                </a:moveTo>
                <a:lnTo>
                  <a:pt x="1241698" y="0"/>
                </a:lnTo>
                <a:lnTo>
                  <a:pt x="1241698" y="505710"/>
                </a:lnTo>
                <a:lnTo>
                  <a:pt x="0" y="505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37013" y="5434282"/>
            <a:ext cx="3582949" cy="3278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4"/>
              </a:lnSpc>
            </a:pPr>
            <a:r>
              <a:rPr lang="en-US" sz="4574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A 325V → 48V buck converter successfully modeled.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90376" y="5443807"/>
            <a:ext cx="4112305" cy="319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445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Suitable for low-power EV and E-bike charging systems.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3088" y="5474969"/>
            <a:ext cx="4506874" cy="3055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2"/>
              </a:lnSpc>
            </a:pPr>
            <a:r>
              <a:rPr lang="en-US" sz="4259">
                <a:solidFill>
                  <a:srgbClr val="000001"/>
                </a:solidFill>
                <a:latin typeface="Carlito"/>
                <a:ea typeface="Carlito"/>
                <a:cs typeface="Carlito"/>
                <a:sym typeface="Carlito"/>
              </a:rPr>
              <a:t>Simulation validates correct operation and transient behavior.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9625" y="688537"/>
            <a:ext cx="140097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1350" y="3779519"/>
            <a:ext cx="2690025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MODEL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66269" y="3779519"/>
            <a:ext cx="433641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SUITABILITY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51969" y="3779519"/>
            <a:ext cx="328911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000001"/>
                </a:solidFill>
                <a:latin typeface="Gagalin"/>
                <a:ea typeface="Gagalin"/>
                <a:cs typeface="Gagalin"/>
                <a:sym typeface="Gagalin"/>
              </a:rPr>
              <a:t>SIMULATION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298</Words>
  <Application>Microsoft Office PowerPoint</Application>
  <PresentationFormat>Custom</PresentationFormat>
  <Paragraphs>49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Gagalin</vt:lpstr>
      <vt:lpstr>Carlito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Conservation of Energy Education Presentation in Collage Neat Style</dc:title>
  <cp:lastModifiedBy>AKSHAT JAMADAGNI</cp:lastModifiedBy>
  <cp:revision>4</cp:revision>
  <dcterms:created xsi:type="dcterms:W3CDTF">2006-08-16T00:00:00Z</dcterms:created>
  <dcterms:modified xsi:type="dcterms:W3CDTF">2025-11-23T11:28:12Z</dcterms:modified>
  <dc:identifier>DAG5grxdcCM</dc:identifier>
</cp:coreProperties>
</file>